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3"/>
  </p:notesMasterIdLst>
  <p:sldIdLst>
    <p:sldId id="256" r:id="rId2"/>
    <p:sldId id="289" r:id="rId3"/>
    <p:sldId id="290" r:id="rId4"/>
    <p:sldId id="291" r:id="rId5"/>
    <p:sldId id="292" r:id="rId6"/>
    <p:sldId id="295" r:id="rId7"/>
    <p:sldId id="285" r:id="rId8"/>
    <p:sldId id="298" r:id="rId9"/>
    <p:sldId id="293" r:id="rId10"/>
    <p:sldId id="296" r:id="rId11"/>
    <p:sldId id="294" r:id="rId12"/>
    <p:sldId id="297" r:id="rId13"/>
    <p:sldId id="304" r:id="rId14"/>
    <p:sldId id="299" r:id="rId15"/>
    <p:sldId id="303" r:id="rId16"/>
    <p:sldId id="300" r:id="rId17"/>
    <p:sldId id="273" r:id="rId18"/>
    <p:sldId id="301" r:id="rId19"/>
    <p:sldId id="306" r:id="rId20"/>
    <p:sldId id="302" r:id="rId21"/>
    <p:sldId id="305" r:id="rId2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95959"/>
    <a:srgbClr val="A3A100"/>
    <a:srgbClr val="663366"/>
    <a:srgbClr val="330F42"/>
    <a:srgbClr val="320F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40"/>
    <p:restoredTop sz="94613"/>
  </p:normalViewPr>
  <p:slideViewPr>
    <p:cSldViewPr snapToGrid="0" snapToObjects="1">
      <p:cViewPr varScale="1">
        <p:scale>
          <a:sx n="119" d="100"/>
          <a:sy n="119" d="100"/>
        </p:scale>
        <p:origin x="1448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410F9C-3A27-C84F-B27D-9342140F08DB}" type="datetimeFigureOut">
              <a:rPr lang="pt-PT" smtClean="0"/>
              <a:t>19/11/15</a:t>
            </a:fld>
            <a:endParaRPr lang="pt-PT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PT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 smtClean="0"/>
              <a:t>Clique para editar os estilos do texto de Modelo Global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pt-PT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86E254-ACB4-B240-BB93-3D6DFACA42BA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340477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86E254-ACB4-B240-BB93-3D6DFACA42BA}" type="slidenum">
              <a:rPr lang="pt-PT" smtClean="0"/>
              <a:t>11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5086727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00600" y="4624668"/>
            <a:ext cx="4038600" cy="933450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pt-PT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00600" y="5562599"/>
            <a:ext cx="4038600" cy="748553"/>
          </a:xfrm>
        </p:spPr>
        <p:txBody>
          <a:bodyPr>
            <a:normAutofit/>
          </a:bodyPr>
          <a:lstStyle>
            <a:lvl1pPr marL="0" indent="0" algn="l">
              <a:spcBef>
                <a:spcPts val="300"/>
              </a:spcBef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PT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00600" y="6425640"/>
            <a:ext cx="1232647" cy="365125"/>
          </a:xfrm>
        </p:spPr>
        <p:txBody>
          <a:bodyPr/>
          <a:lstStyle>
            <a:lvl1pPr algn="l">
              <a:defRPr/>
            </a:lvl1pPr>
          </a:lstStyle>
          <a:p>
            <a:fld id="{D728701E-CAF4-4159-9B3E-41C86DFFA30D}" type="datetimeFigureOut">
              <a:rPr lang="en-US" smtClean="0"/>
              <a:t>11/19/15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311153" y="6425640"/>
            <a:ext cx="2617694" cy="365125"/>
          </a:xfrm>
        </p:spPr>
        <p:txBody>
          <a:bodyPr/>
          <a:lstStyle>
            <a:lvl1pPr algn="r">
              <a:defRPr/>
            </a:lvl1pPr>
          </a:lstStyle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82575" y="228600"/>
            <a:ext cx="4235450" cy="4187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4624388" y="2377440"/>
            <a:ext cx="2057400" cy="20391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24891" y="174812"/>
            <a:ext cx="413309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54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624388" y="228600"/>
            <a:ext cx="2057400" cy="203911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Rectangle 11"/>
          <p:cNvSpPr/>
          <p:nvPr/>
        </p:nvSpPr>
        <p:spPr>
          <a:xfrm>
            <a:off x="6802438" y="2377440"/>
            <a:ext cx="2057400" cy="20391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mtClean="0"/>
              <a:t>Click to edit Master title style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8701E-CAF4-4159-9B3E-41C86DFFA30D}" type="datetimeFigureOut">
              <a:rPr lang="en-US" smtClean="0"/>
              <a:t>11/19/15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‹nº›</a:t>
            </a:fld>
            <a:endParaRPr lang="en-US"/>
          </a:p>
        </p:txBody>
      </p:sp>
      <p:sp>
        <p:nvSpPr>
          <p:cNvPr id="12" name="Content Placeholder 2"/>
          <p:cNvSpPr>
            <a:spLocks noGrp="1"/>
          </p:cNvSpPr>
          <p:nvPr>
            <p:ph sz="half" idx="17"/>
          </p:nvPr>
        </p:nvSpPr>
        <p:spPr>
          <a:xfrm>
            <a:off x="502920" y="1985963"/>
            <a:ext cx="3657413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PT" smtClean="0"/>
              <a:t>Click to edit Master text styles</a:t>
            </a:r>
          </a:p>
          <a:p>
            <a:pPr lvl="1"/>
            <a:r>
              <a:rPr lang="pt-PT" smtClean="0"/>
              <a:t>Second level</a:t>
            </a:r>
          </a:p>
          <a:p>
            <a:pPr lvl="2"/>
            <a:r>
              <a:rPr lang="pt-PT" smtClean="0"/>
              <a:t>Third level</a:t>
            </a:r>
          </a:p>
          <a:p>
            <a:pPr lvl="3"/>
            <a:r>
              <a:rPr lang="pt-PT" smtClean="0"/>
              <a:t>Fourth level</a:t>
            </a:r>
          </a:p>
          <a:p>
            <a:pPr lvl="4"/>
            <a:r>
              <a:rPr lang="pt-PT" smtClean="0"/>
              <a:t>Fifth level</a:t>
            </a:r>
            <a:endParaRPr dirty="0"/>
          </a:p>
        </p:txBody>
      </p:sp>
      <p:sp>
        <p:nvSpPr>
          <p:cNvPr id="14" name="Content Placeholder 2"/>
          <p:cNvSpPr>
            <a:spLocks noGrp="1"/>
          </p:cNvSpPr>
          <p:nvPr>
            <p:ph sz="half" idx="18"/>
          </p:nvPr>
        </p:nvSpPr>
        <p:spPr>
          <a:xfrm>
            <a:off x="502920" y="4164965"/>
            <a:ext cx="3657413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PT" smtClean="0"/>
              <a:t>Click to edit Master text styles</a:t>
            </a:r>
          </a:p>
          <a:p>
            <a:pPr lvl="1"/>
            <a:r>
              <a:rPr lang="pt-PT" smtClean="0"/>
              <a:t>Second level</a:t>
            </a:r>
          </a:p>
          <a:p>
            <a:pPr lvl="2"/>
            <a:r>
              <a:rPr lang="pt-PT" smtClean="0"/>
              <a:t>Third level</a:t>
            </a:r>
          </a:p>
          <a:p>
            <a:pPr lvl="3"/>
            <a:r>
              <a:rPr lang="pt-PT" smtClean="0"/>
              <a:t>Fourth level</a:t>
            </a:r>
          </a:p>
          <a:p>
            <a:pPr lvl="4"/>
            <a:r>
              <a:rPr lang="pt-PT" smtClean="0"/>
              <a:t>Fifth level</a:t>
            </a:r>
            <a:endParaRPr dirty="0"/>
          </a:p>
        </p:txBody>
      </p:sp>
      <p:sp>
        <p:nvSpPr>
          <p:cNvPr id="15" name="Content Placeholder 2"/>
          <p:cNvSpPr>
            <a:spLocks noGrp="1"/>
          </p:cNvSpPr>
          <p:nvPr>
            <p:ph sz="half" idx="1"/>
          </p:nvPr>
        </p:nvSpPr>
        <p:spPr>
          <a:xfrm>
            <a:off x="4410075" y="1985963"/>
            <a:ext cx="36576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PT" smtClean="0"/>
              <a:t>Click to edit Master text styles</a:t>
            </a:r>
          </a:p>
          <a:p>
            <a:pPr lvl="1"/>
            <a:r>
              <a:rPr lang="pt-PT" smtClean="0"/>
              <a:t>Second level</a:t>
            </a:r>
          </a:p>
          <a:p>
            <a:pPr lvl="2"/>
            <a:r>
              <a:rPr lang="pt-PT" smtClean="0"/>
              <a:t>Third level</a:t>
            </a:r>
          </a:p>
          <a:p>
            <a:pPr lvl="3"/>
            <a:r>
              <a:rPr lang="pt-PT" smtClean="0"/>
              <a:t>Fourth level</a:t>
            </a:r>
          </a:p>
          <a:p>
            <a:pPr lvl="4"/>
            <a:r>
              <a:rPr lang="pt-PT" smtClean="0"/>
              <a:t>Fifth level</a:t>
            </a:r>
            <a:endParaRPr dirty="0"/>
          </a:p>
        </p:txBody>
      </p:sp>
      <p:sp>
        <p:nvSpPr>
          <p:cNvPr id="16" name="Content Placeholder 2"/>
          <p:cNvSpPr>
            <a:spLocks noGrp="1"/>
          </p:cNvSpPr>
          <p:nvPr>
            <p:ph sz="half" idx="16"/>
          </p:nvPr>
        </p:nvSpPr>
        <p:spPr>
          <a:xfrm>
            <a:off x="4410075" y="4169664"/>
            <a:ext cx="36576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PT" smtClean="0"/>
              <a:t>Click to edit Master text styles</a:t>
            </a:r>
          </a:p>
          <a:p>
            <a:pPr lvl="1"/>
            <a:r>
              <a:rPr lang="pt-PT" smtClean="0"/>
              <a:t>Second level</a:t>
            </a:r>
          </a:p>
          <a:p>
            <a:pPr lvl="2"/>
            <a:r>
              <a:rPr lang="pt-PT" smtClean="0"/>
              <a:t>Third level</a:t>
            </a:r>
          </a:p>
          <a:p>
            <a:pPr lvl="3"/>
            <a:r>
              <a:rPr lang="pt-PT" smtClean="0"/>
              <a:t>Fourth level</a:t>
            </a:r>
          </a:p>
          <a:p>
            <a:pPr lvl="4"/>
            <a:r>
              <a:rPr lang="pt-PT" smtClean="0"/>
              <a:t>Fifth level</a:t>
            </a:r>
            <a:endParaRPr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TextBox 7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8701E-CAF4-4159-9B3E-41C86DFFA30D}" type="datetimeFigureOut">
              <a:rPr lang="en-US" smtClean="0"/>
              <a:t>11/19/15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166847" y="282573"/>
            <a:ext cx="685800" cy="3022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8701E-CAF4-4159-9B3E-41C86DFFA30D}" type="datetimeFigureOut">
              <a:rPr lang="en-US" smtClean="0"/>
              <a:t>11/19/15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2575" y="228600"/>
            <a:ext cx="3451225" cy="6345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555" y="2571750"/>
            <a:ext cx="3255264" cy="1162050"/>
          </a:xfrm>
        </p:spPr>
        <p:txBody>
          <a:bodyPr anchor="b">
            <a:normAutofit/>
          </a:bodyPr>
          <a:lstStyle>
            <a:lvl1pPr algn="l">
              <a:defRPr sz="2600" b="0">
                <a:solidFill>
                  <a:schemeClr val="bg1"/>
                </a:solidFill>
              </a:defRPr>
            </a:lvl1pPr>
          </a:lstStyle>
          <a:p>
            <a:r>
              <a:rPr lang="pt-PT" smtClean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68775" y="273050"/>
            <a:ext cx="4597399" cy="585311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PT" smtClean="0"/>
              <a:t>Click to edit Master text styles</a:t>
            </a:r>
          </a:p>
          <a:p>
            <a:pPr lvl="1"/>
            <a:r>
              <a:rPr lang="pt-PT" smtClean="0"/>
              <a:t>Second level</a:t>
            </a:r>
          </a:p>
          <a:p>
            <a:pPr lvl="2"/>
            <a:r>
              <a:rPr lang="pt-PT" smtClean="0"/>
              <a:t>Third level</a:t>
            </a:r>
          </a:p>
          <a:p>
            <a:pPr lvl="3"/>
            <a:r>
              <a:rPr lang="pt-PT" smtClean="0"/>
              <a:t>Fourth level</a:t>
            </a:r>
          </a:p>
          <a:p>
            <a:pPr lvl="4"/>
            <a:r>
              <a:rPr lang="pt-PT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93" y="3733800"/>
            <a:ext cx="3255264" cy="2392363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91399" y="6423585"/>
            <a:ext cx="1537447" cy="365125"/>
          </a:xfrm>
        </p:spPr>
        <p:txBody>
          <a:bodyPr/>
          <a:lstStyle/>
          <a:p>
            <a:fld id="{D728701E-CAF4-4159-9B3E-41C86DFFA30D}" type="datetimeFigureOut">
              <a:rPr lang="en-US" smtClean="0"/>
              <a:t>11/19/15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859305" y="6423585"/>
            <a:ext cx="3316941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24891" y="174812"/>
            <a:ext cx="413309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54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166847" y="282573"/>
            <a:ext cx="685800" cy="3022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69404" y="3124200"/>
            <a:ext cx="3898272" cy="871538"/>
          </a:xfrm>
        </p:spPr>
        <p:txBody>
          <a:bodyPr anchor="b">
            <a:normAutofit/>
          </a:bodyPr>
          <a:lstStyle>
            <a:lvl1pPr algn="l">
              <a:defRPr sz="2600" b="0"/>
            </a:lvl1pPr>
          </a:lstStyle>
          <a:p>
            <a:r>
              <a:rPr lang="pt-PT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77906" y="228600"/>
            <a:ext cx="3460658" cy="63452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PT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69404" y="3995737"/>
            <a:ext cx="3898272" cy="2147888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91399" y="6423585"/>
            <a:ext cx="1537447" cy="365125"/>
          </a:xfrm>
        </p:spPr>
        <p:txBody>
          <a:bodyPr/>
          <a:lstStyle/>
          <a:p>
            <a:fld id="{D728701E-CAF4-4159-9B3E-41C86DFFA30D}" type="datetimeFigureOut">
              <a:rPr lang="en-US" smtClean="0"/>
              <a:t>11/19/15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91000" y="6423585"/>
            <a:ext cx="3005138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‹nº›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990110" y="3370730"/>
            <a:ext cx="22056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2400" b="1" baseline="0">
                <a:solidFill>
                  <a:schemeClr val="accent1">
                    <a:lumMod val="60000"/>
                    <a:lumOff val="40000"/>
                  </a:schemeClr>
                </a:solidFill>
              </a:rPr>
              <a:t>+ 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6505" y="4424082"/>
            <a:ext cx="6191157" cy="833718"/>
          </a:xfrm>
        </p:spPr>
        <p:txBody>
          <a:bodyPr anchor="b">
            <a:normAutofit/>
          </a:bodyPr>
          <a:lstStyle>
            <a:lvl1pPr algn="l">
              <a:defRPr sz="2600" b="0"/>
            </a:lvl1pPr>
          </a:lstStyle>
          <a:p>
            <a:r>
              <a:rPr lang="pt-PT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77905" y="228600"/>
            <a:ext cx="6378389" cy="418795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PT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6505" y="5257799"/>
            <a:ext cx="6191157" cy="885825"/>
          </a:xfrm>
        </p:spPr>
        <p:txBody>
          <a:bodyPr/>
          <a:lstStyle>
            <a:lvl1pPr marL="0" indent="0">
              <a:spcBef>
                <a:spcPts val="300"/>
              </a:spcBef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8701E-CAF4-4159-9B3E-41C86DFFA30D}" type="datetimeFigureOut">
              <a:rPr lang="en-US" smtClean="0"/>
              <a:t>11/19/15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‹nº›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6802438" y="2377440"/>
            <a:ext cx="2057400" cy="20391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327212" y="4632792"/>
            <a:ext cx="22056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2400" b="1" baseline="0">
                <a:solidFill>
                  <a:schemeClr val="accent1">
                    <a:lumMod val="60000"/>
                    <a:lumOff val="40000"/>
                  </a:schemeClr>
                </a:solidFill>
              </a:rPr>
              <a:t>+ 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2574" y="228600"/>
            <a:ext cx="6387167" cy="6345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554" y="2571750"/>
            <a:ext cx="6181611" cy="1162050"/>
          </a:xfrm>
        </p:spPr>
        <p:txBody>
          <a:bodyPr anchor="b">
            <a:normAutofit/>
          </a:bodyPr>
          <a:lstStyle>
            <a:lvl1pPr algn="l">
              <a:defRPr sz="2600" b="0">
                <a:solidFill>
                  <a:schemeClr val="bg1"/>
                </a:solidFill>
              </a:defRPr>
            </a:lvl1pPr>
          </a:lstStyle>
          <a:p>
            <a:r>
              <a:rPr lang="pt-PT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94" y="3733800"/>
            <a:ext cx="6179566" cy="2392363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212262" y="6235607"/>
            <a:ext cx="134839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728701E-CAF4-4159-9B3E-41C86DFFA30D}" type="datetimeFigureOut">
              <a:rPr lang="en-US" smtClean="0"/>
              <a:t>11/19/15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81095" y="6235607"/>
            <a:ext cx="4648105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‹nº›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24891" y="174812"/>
            <a:ext cx="413309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54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10" name="Rectangle 9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6802438" y="237494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pt-PT" smtClean="0"/>
              <a:t>Drag picture to placeholder or click icon to add</a:t>
            </a:r>
            <a:endParaRPr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6802438" y="4535424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pt-PT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2575" y="228600"/>
            <a:ext cx="4235450" cy="6345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554" y="2571750"/>
            <a:ext cx="4016633" cy="1162050"/>
          </a:xfrm>
        </p:spPr>
        <p:txBody>
          <a:bodyPr anchor="b">
            <a:normAutofit/>
          </a:bodyPr>
          <a:lstStyle>
            <a:lvl1pPr algn="l">
              <a:defRPr sz="2600" b="0">
                <a:solidFill>
                  <a:schemeClr val="bg1"/>
                </a:solidFill>
              </a:defRPr>
            </a:lvl1pPr>
          </a:lstStyle>
          <a:p>
            <a:r>
              <a:rPr lang="pt-PT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94" y="3733800"/>
            <a:ext cx="4015304" cy="2392363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048000" y="6235607"/>
            <a:ext cx="134839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728701E-CAF4-4159-9B3E-41C86DFFA30D}" type="datetimeFigureOut">
              <a:rPr lang="en-US" smtClean="0"/>
              <a:t>11/19/15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81095" y="6235607"/>
            <a:ext cx="2590705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‹nº›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24891" y="174812"/>
            <a:ext cx="413309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54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10" name="Rectangle 9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1" name="Rectangle 10"/>
          <p:cNvSpPr/>
          <p:nvPr/>
        </p:nvSpPr>
        <p:spPr>
          <a:xfrm>
            <a:off x="4624388" y="4534726"/>
            <a:ext cx="2057400" cy="20391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4624388" y="22860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pt-PT" smtClean="0"/>
              <a:t>Drag picture to placeholder or click icon to add</a:t>
            </a:r>
            <a:endParaRPr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4624388" y="2381663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pt-PT" smtClean="0"/>
              <a:t>Drag picture to placeholder or click icon to add</a:t>
            </a:r>
            <a:endParaRPr/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6803136" y="2381662"/>
            <a:ext cx="2057400" cy="418795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pt-PT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s with Caption, Al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166847" y="282573"/>
            <a:ext cx="685800" cy="3022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0" y="3124200"/>
            <a:ext cx="3108960" cy="871538"/>
          </a:xfrm>
        </p:spPr>
        <p:txBody>
          <a:bodyPr anchor="b">
            <a:normAutofit/>
          </a:bodyPr>
          <a:lstStyle>
            <a:lvl1pPr algn="l">
              <a:defRPr sz="2600" b="0"/>
            </a:lvl1pPr>
          </a:lstStyle>
          <a:p>
            <a:r>
              <a:rPr lang="pt-PT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77905" y="2365248"/>
            <a:ext cx="4240119" cy="418795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PT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0" y="3995737"/>
            <a:ext cx="3108960" cy="2147888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91399" y="6423585"/>
            <a:ext cx="1537447" cy="365125"/>
          </a:xfrm>
        </p:spPr>
        <p:txBody>
          <a:bodyPr/>
          <a:lstStyle/>
          <a:p>
            <a:fld id="{D728701E-CAF4-4159-9B3E-41C86DFFA30D}" type="datetimeFigureOut">
              <a:rPr lang="en-US" smtClean="0"/>
              <a:t>11/19/15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91000" y="6423585"/>
            <a:ext cx="3005138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‹nº›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750361" y="3370730"/>
            <a:ext cx="22056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2400" b="1" baseline="0">
                <a:solidFill>
                  <a:schemeClr val="accent1">
                    <a:lumMod val="60000"/>
                    <a:lumOff val="40000"/>
                  </a:schemeClr>
                </a:solidFill>
              </a:rPr>
              <a:t>+ </a:t>
            </a:r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277905" y="22860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pt-PT" smtClean="0"/>
              <a:t>Drag picture to placeholder or click icon to add</a:t>
            </a:r>
            <a:endParaRPr/>
          </a:p>
        </p:txBody>
      </p:sp>
      <p:sp>
        <p:nvSpPr>
          <p:cNvPr id="15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2460625" y="22860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pt-PT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TextBox 8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pt-PT" smtClean="0"/>
              <a:t>Click to edit Master text styles</a:t>
            </a:r>
          </a:p>
          <a:p>
            <a:pPr lvl="1"/>
            <a:r>
              <a:rPr lang="pt-PT" smtClean="0"/>
              <a:t>Second level</a:t>
            </a:r>
          </a:p>
          <a:p>
            <a:pPr lvl="2"/>
            <a:r>
              <a:rPr lang="pt-PT" smtClean="0"/>
              <a:t>Third level</a:t>
            </a:r>
          </a:p>
          <a:p>
            <a:pPr lvl="3"/>
            <a:r>
              <a:rPr lang="pt-PT" smtClean="0"/>
              <a:t>Fourth level</a:t>
            </a:r>
          </a:p>
          <a:p>
            <a:pPr lvl="4"/>
            <a:r>
              <a:rPr lang="pt-PT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8701E-CAF4-4159-9B3E-41C86DFFA30D}" type="datetimeFigureOut">
              <a:rPr lang="en-US" smtClean="0"/>
              <a:t>11/19/15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210550" y="282574"/>
            <a:ext cx="642097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pt-PT" smtClean="0"/>
              <a:t>Click to edit Master text styles</a:t>
            </a:r>
          </a:p>
          <a:p>
            <a:pPr lvl="1"/>
            <a:r>
              <a:rPr lang="pt-PT" smtClean="0"/>
              <a:t>Second level</a:t>
            </a:r>
          </a:p>
          <a:p>
            <a:pPr lvl="2"/>
            <a:r>
              <a:rPr lang="pt-PT" smtClean="0"/>
              <a:t>Third level</a:t>
            </a:r>
          </a:p>
          <a:p>
            <a:pPr lvl="3"/>
            <a:r>
              <a:rPr lang="pt-PT" smtClean="0"/>
              <a:t>Fourth level</a:t>
            </a:r>
          </a:p>
          <a:p>
            <a:pPr lvl="4"/>
            <a:r>
              <a:rPr lang="pt-PT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8701E-CAF4-4159-9B3E-41C86DFFA30D}" type="datetimeFigureOut">
              <a:rPr lang="en-US" smtClean="0"/>
              <a:t>11/19/15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‹nº›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10" name="Rectangle 9"/>
          <p:cNvSpPr/>
          <p:nvPr/>
        </p:nvSpPr>
        <p:spPr>
          <a:xfrm>
            <a:off x="8068235" y="282574"/>
            <a:ext cx="91440" cy="1600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166847" y="282573"/>
            <a:ext cx="685800" cy="3022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95772" y="954742"/>
            <a:ext cx="681318" cy="5171422"/>
          </a:xfrm>
        </p:spPr>
        <p:txBody>
          <a:bodyPr vert="eaVert" anchor="t" anchorCtr="0"/>
          <a:lstStyle/>
          <a:p>
            <a:r>
              <a:rPr lang="pt-PT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58756"/>
            <a:ext cx="6858000" cy="5184869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pt-PT" smtClean="0"/>
              <a:t>Click to edit Master text styles</a:t>
            </a:r>
          </a:p>
          <a:p>
            <a:pPr lvl="1"/>
            <a:r>
              <a:rPr lang="pt-PT" smtClean="0"/>
              <a:t>Second level</a:t>
            </a:r>
          </a:p>
          <a:p>
            <a:pPr lvl="2"/>
            <a:r>
              <a:rPr lang="pt-PT" smtClean="0"/>
              <a:t>Third level</a:t>
            </a:r>
          </a:p>
          <a:p>
            <a:pPr lvl="3"/>
            <a:r>
              <a:rPr lang="pt-PT" smtClean="0"/>
              <a:t>Fourth level</a:t>
            </a:r>
          </a:p>
          <a:p>
            <a:pPr lvl="4"/>
            <a:r>
              <a:rPr lang="pt-PT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8701E-CAF4-4159-9B3E-41C86DFFA30D}" type="datetimeFigureOut">
              <a:rPr lang="en-US" smtClean="0"/>
              <a:t>11/19/15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‹nº›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 rot="16200000">
            <a:off x="8593111" y="561668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, Al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474" y="134471"/>
            <a:ext cx="7556313" cy="995082"/>
          </a:xfrm>
        </p:spPr>
        <p:txBody>
          <a:bodyPr anchor="b" anchorCtr="0"/>
          <a:lstStyle/>
          <a:p>
            <a:r>
              <a:rPr lang="pt-PT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pt-PT" smtClean="0"/>
              <a:t>Click to edit Master text styles</a:t>
            </a:r>
          </a:p>
          <a:p>
            <a:pPr lvl="1"/>
            <a:r>
              <a:rPr lang="pt-PT" smtClean="0"/>
              <a:t>Second level</a:t>
            </a:r>
          </a:p>
          <a:p>
            <a:pPr lvl="2"/>
            <a:r>
              <a:rPr lang="pt-PT" smtClean="0"/>
              <a:t>Third level</a:t>
            </a:r>
          </a:p>
          <a:p>
            <a:pPr lvl="3"/>
            <a:r>
              <a:rPr lang="pt-PT" smtClean="0"/>
              <a:t>Fourth level</a:t>
            </a:r>
          </a:p>
          <a:p>
            <a:pPr lvl="4"/>
            <a:r>
              <a:rPr lang="pt-PT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8701E-CAF4-4159-9B3E-41C86DFFA30D}" type="datetimeFigureOut">
              <a:rPr lang="en-US" smtClean="0"/>
              <a:t>11/19/15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‹nº›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498518" y="1129553"/>
            <a:ext cx="7558960" cy="774700"/>
          </a:xfrm>
        </p:spPr>
        <p:txBody>
          <a:bodyPr vert="horz" lIns="91440" tIns="45720" rIns="91440" bIns="45720" rtlCol="0" anchor="t" anchorCtr="0">
            <a:noAutofit/>
          </a:bodyPr>
          <a:lstStyle>
            <a:lvl1pPr marL="0" indent="0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2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00600" y="4624668"/>
            <a:ext cx="4038600" cy="933450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pt-PT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00600" y="5562599"/>
            <a:ext cx="4038600" cy="748553"/>
          </a:xfrm>
        </p:spPr>
        <p:txBody>
          <a:bodyPr>
            <a:normAutofit/>
          </a:bodyPr>
          <a:lstStyle>
            <a:lvl1pPr marL="0" indent="0" algn="l">
              <a:spcBef>
                <a:spcPts val="300"/>
              </a:spcBef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PT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00600" y="6425640"/>
            <a:ext cx="1232647" cy="365125"/>
          </a:xfrm>
        </p:spPr>
        <p:txBody>
          <a:bodyPr/>
          <a:lstStyle>
            <a:lvl1pPr algn="l">
              <a:defRPr/>
            </a:lvl1pPr>
          </a:lstStyle>
          <a:p>
            <a:fld id="{D728701E-CAF4-4159-9B3E-41C86DFFA30D}" type="datetimeFigureOut">
              <a:rPr lang="en-US" smtClean="0"/>
              <a:t>11/19/15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311153" y="6425640"/>
            <a:ext cx="2617694" cy="365125"/>
          </a:xfrm>
        </p:spPr>
        <p:txBody>
          <a:bodyPr/>
          <a:lstStyle>
            <a:lvl1pPr algn="r">
              <a:defRPr/>
            </a:lvl1pPr>
          </a:lstStyle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82575" y="228600"/>
            <a:ext cx="4235450" cy="4187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4624388" y="2377440"/>
            <a:ext cx="2057400" cy="20391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2"/>
          </p:nvPr>
        </p:nvSpPr>
        <p:spPr>
          <a:xfrm>
            <a:off x="4624388" y="22860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pt-PT" smtClean="0"/>
              <a:t>Drag picture to placeholder or click icon to add</a:t>
            </a:r>
            <a:endParaRPr/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6802438" y="237744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pt-PT" smtClean="0"/>
              <a:t>Drag picture to placeholder or click icon to add</a:t>
            </a:r>
            <a:endParaRPr/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2"/>
          </p:nvPr>
        </p:nvSpPr>
        <p:spPr>
          <a:xfrm>
            <a:off x="857250" y="1779494"/>
            <a:ext cx="3086100" cy="2040905"/>
          </a:xfrm>
        </p:spPr>
        <p:txBody>
          <a:bodyPr lIns="45720" tIns="45720" rIns="45720" anchor="t">
            <a:noAutofit/>
          </a:bodyPr>
          <a:lstStyle>
            <a:lvl1pPr marL="0" indent="0" algn="ctr">
              <a:spcBef>
                <a:spcPts val="600"/>
              </a:spcBef>
              <a:buNone/>
              <a:defRPr sz="4600">
                <a:solidFill>
                  <a:schemeClr val="bg1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pt-PT" smtClean="0"/>
              <a:t>Click to edit Master text styles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24891" y="174812"/>
            <a:ext cx="413309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54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58907" y="228600"/>
            <a:ext cx="8200930" cy="6345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0" y="3124200"/>
            <a:ext cx="5638800" cy="1362075"/>
          </a:xfrm>
        </p:spPr>
        <p:txBody>
          <a:bodyPr anchor="b" anchorCtr="0">
            <a:normAutofit/>
          </a:bodyPr>
          <a:lstStyle>
            <a:lvl1pPr algn="l">
              <a:defRPr sz="3200" b="0" cap="none" baseline="0">
                <a:solidFill>
                  <a:schemeClr val="bg1"/>
                </a:solidFill>
              </a:defRPr>
            </a:lvl1pPr>
          </a:lstStyle>
          <a:p>
            <a:r>
              <a:rPr lang="pt-PT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0" y="4495800"/>
            <a:ext cx="5638800" cy="1500187"/>
          </a:xfrm>
        </p:spPr>
        <p:txBody>
          <a:bodyPr anchor="t" anchorCtr="0">
            <a:normAutofit/>
          </a:bodyPr>
          <a:lstStyle>
            <a:lvl1pPr marL="0" indent="0">
              <a:spcBef>
                <a:spcPts val="300"/>
              </a:spcBef>
              <a:buNone/>
              <a:defRPr sz="14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8906" y="6248774"/>
            <a:ext cx="1474694" cy="365125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fld id="{D728701E-CAF4-4159-9B3E-41C86DFFA30D}" type="datetimeFigureOut">
              <a:rPr lang="en-US" smtClean="0"/>
              <a:t>11/19/15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86000" y="6248774"/>
            <a:ext cx="5638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05800" y="6248774"/>
            <a:ext cx="554038" cy="365125"/>
          </a:xfrm>
        </p:spPr>
        <p:txBody>
          <a:bodyPr/>
          <a:lstStyle/>
          <a:p>
            <a:fld id="{162F1D00-BD13-4404-86B0-79703945A0A7}" type="slidenum">
              <a:rPr lang="en-US" smtClean="0"/>
              <a:t>‹nº›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003612" y="3110754"/>
            <a:ext cx="260909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40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9" name="Rectangle 8"/>
          <p:cNvSpPr/>
          <p:nvPr/>
        </p:nvSpPr>
        <p:spPr>
          <a:xfrm>
            <a:off x="285750" y="228600"/>
            <a:ext cx="212725" cy="63452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210550" y="282574"/>
            <a:ext cx="642097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Rectangle 11"/>
          <p:cNvSpPr/>
          <p:nvPr/>
        </p:nvSpPr>
        <p:spPr>
          <a:xfrm>
            <a:off x="8068235" y="282574"/>
            <a:ext cx="91440" cy="1600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518" y="1985963"/>
            <a:ext cx="3657600" cy="4140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PT" smtClean="0"/>
              <a:t>Click to edit Master text styles</a:t>
            </a:r>
          </a:p>
          <a:p>
            <a:pPr lvl="1"/>
            <a:r>
              <a:rPr lang="pt-PT" smtClean="0"/>
              <a:t>Second level</a:t>
            </a:r>
          </a:p>
          <a:p>
            <a:pPr lvl="2"/>
            <a:r>
              <a:rPr lang="pt-PT" smtClean="0"/>
              <a:t>Third level</a:t>
            </a:r>
          </a:p>
          <a:p>
            <a:pPr lvl="3"/>
            <a:r>
              <a:rPr lang="pt-PT" smtClean="0"/>
              <a:t>Fourth level</a:t>
            </a:r>
          </a:p>
          <a:p>
            <a:pPr lvl="4"/>
            <a:r>
              <a:rPr lang="pt-PT" smtClean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99878" y="1985963"/>
            <a:ext cx="3657600" cy="4140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PT" smtClean="0"/>
              <a:t>Click to edit Master text styles</a:t>
            </a:r>
          </a:p>
          <a:p>
            <a:pPr lvl="1"/>
            <a:r>
              <a:rPr lang="pt-PT" smtClean="0"/>
              <a:t>Second level</a:t>
            </a:r>
          </a:p>
          <a:p>
            <a:pPr lvl="2"/>
            <a:r>
              <a:rPr lang="pt-PT" smtClean="0"/>
              <a:t>Third level</a:t>
            </a:r>
          </a:p>
          <a:p>
            <a:pPr lvl="3"/>
            <a:r>
              <a:rPr lang="pt-PT" smtClean="0"/>
              <a:t>Fourth level</a:t>
            </a:r>
          </a:p>
          <a:p>
            <a:pPr lvl="4"/>
            <a:r>
              <a:rPr lang="pt-PT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8701E-CAF4-4159-9B3E-41C86DFFA30D}" type="datetimeFigureOut">
              <a:rPr lang="en-US" smtClean="0"/>
              <a:t>11/19/15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TextBox 11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PT" smtClean="0"/>
              <a:t>Click to edit Master title style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7541" y="2447365"/>
            <a:ext cx="3657600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PT" smtClean="0"/>
              <a:t>Click to edit Master text styles</a:t>
            </a:r>
          </a:p>
          <a:p>
            <a:pPr lvl="1"/>
            <a:r>
              <a:rPr lang="pt-PT" smtClean="0"/>
              <a:t>Second level</a:t>
            </a:r>
          </a:p>
          <a:p>
            <a:pPr lvl="2"/>
            <a:r>
              <a:rPr lang="pt-PT" smtClean="0"/>
              <a:t>Third level</a:t>
            </a:r>
          </a:p>
          <a:p>
            <a:pPr lvl="3"/>
            <a:r>
              <a:rPr lang="pt-PT" smtClean="0"/>
              <a:t>Fourth level</a:t>
            </a:r>
          </a:p>
          <a:p>
            <a:pPr lvl="4"/>
            <a:r>
              <a:rPr lang="pt-PT" smtClean="0"/>
              <a:t>Fifth level</a:t>
            </a:r>
            <a:endParaRPr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399878" y="2447365"/>
            <a:ext cx="3657600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PT" smtClean="0"/>
              <a:t>Click to edit Master text styles</a:t>
            </a:r>
          </a:p>
          <a:p>
            <a:pPr lvl="1"/>
            <a:r>
              <a:rPr lang="pt-PT" smtClean="0"/>
              <a:t>Second level</a:t>
            </a:r>
          </a:p>
          <a:p>
            <a:pPr lvl="2"/>
            <a:r>
              <a:rPr lang="pt-PT" smtClean="0"/>
              <a:t>Third level</a:t>
            </a:r>
          </a:p>
          <a:p>
            <a:pPr lvl="3"/>
            <a:r>
              <a:rPr lang="pt-PT" smtClean="0"/>
              <a:t>Fourth level</a:t>
            </a:r>
          </a:p>
          <a:p>
            <a:pPr lvl="4"/>
            <a:r>
              <a:rPr lang="pt-PT" smtClean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8701E-CAF4-4159-9B3E-41C86DFFA30D}" type="datetimeFigureOut">
              <a:rPr lang="en-US" smtClean="0"/>
              <a:t>11/19/15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‹nº›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7541" y="2070847"/>
            <a:ext cx="3657600" cy="322729"/>
          </a:xfrm>
          <a:prstGeom prst="rect">
            <a:avLst/>
          </a:prstGeom>
          <a:solidFill>
            <a:schemeClr val="accent3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99878" y="2070847"/>
            <a:ext cx="3657600" cy="32272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ntent, Top and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517" y="1985963"/>
            <a:ext cx="7569157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PT" smtClean="0"/>
              <a:t>Click to edit Master text styles</a:t>
            </a:r>
          </a:p>
          <a:p>
            <a:pPr lvl="1"/>
            <a:r>
              <a:rPr lang="pt-PT" smtClean="0"/>
              <a:t>Second level</a:t>
            </a:r>
          </a:p>
          <a:p>
            <a:pPr lvl="2"/>
            <a:r>
              <a:rPr lang="pt-PT" smtClean="0"/>
              <a:t>Third level</a:t>
            </a:r>
          </a:p>
          <a:p>
            <a:pPr lvl="3"/>
            <a:r>
              <a:rPr lang="pt-PT" smtClean="0"/>
              <a:t>Fourth level</a:t>
            </a:r>
          </a:p>
          <a:p>
            <a:pPr lvl="4"/>
            <a:r>
              <a:rPr lang="pt-PT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8701E-CAF4-4159-9B3E-41C86DFFA30D}" type="datetimeFigureOut">
              <a:rPr lang="en-US" smtClean="0"/>
              <a:t>11/19/15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Content Placeholder 2"/>
          <p:cNvSpPr>
            <a:spLocks noGrp="1"/>
          </p:cNvSpPr>
          <p:nvPr>
            <p:ph sz="half" idx="14"/>
          </p:nvPr>
        </p:nvSpPr>
        <p:spPr>
          <a:xfrm>
            <a:off x="498517" y="4164965"/>
            <a:ext cx="7569157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PT" smtClean="0"/>
              <a:t>Click to edit Master text styles</a:t>
            </a:r>
          </a:p>
          <a:p>
            <a:pPr lvl="1"/>
            <a:r>
              <a:rPr lang="pt-PT" smtClean="0"/>
              <a:t>Second level</a:t>
            </a:r>
          </a:p>
          <a:p>
            <a:pPr lvl="2"/>
            <a:r>
              <a:rPr lang="pt-PT" smtClean="0"/>
              <a:t>Third level</a:t>
            </a:r>
          </a:p>
          <a:p>
            <a:pPr lvl="3"/>
            <a:r>
              <a:rPr lang="pt-PT" smtClean="0"/>
              <a:t>Fourth level</a:t>
            </a:r>
          </a:p>
          <a:p>
            <a:pPr lvl="4"/>
            <a:r>
              <a:rPr lang="pt-PT" smtClean="0"/>
              <a:t>Fifth level</a:t>
            </a:r>
            <a:endParaRPr dirty="0"/>
          </a:p>
        </p:txBody>
      </p:sp>
      <p:sp>
        <p:nvSpPr>
          <p:cNvPr id="14" name="Rectangle 13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5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305800" y="242234"/>
            <a:ext cx="554038" cy="365125"/>
          </a:xfrm>
        </p:spPr>
        <p:txBody>
          <a:bodyPr/>
          <a:lstStyle/>
          <a:p>
            <a:fld id="{162F1D00-BD13-4404-86B0-79703945A0A7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410075" y="1985963"/>
            <a:ext cx="36576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PT" smtClean="0"/>
              <a:t>Click to edit Master text styles</a:t>
            </a:r>
          </a:p>
          <a:p>
            <a:pPr lvl="1"/>
            <a:r>
              <a:rPr lang="pt-PT" smtClean="0"/>
              <a:t>Second level</a:t>
            </a:r>
          </a:p>
          <a:p>
            <a:pPr lvl="2"/>
            <a:r>
              <a:rPr lang="pt-PT" smtClean="0"/>
              <a:t>Third level</a:t>
            </a:r>
          </a:p>
          <a:p>
            <a:pPr lvl="3"/>
            <a:r>
              <a:rPr lang="pt-PT" smtClean="0"/>
              <a:t>Fourth level</a:t>
            </a:r>
          </a:p>
          <a:p>
            <a:pPr lvl="4"/>
            <a:r>
              <a:rPr lang="pt-PT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8701E-CAF4-4159-9B3E-41C86DFFA30D}" type="datetimeFigureOut">
              <a:rPr lang="en-US" smtClean="0"/>
              <a:t>11/19/15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‹nº›</a:t>
            </a:fld>
            <a:endParaRPr lang="en-US"/>
          </a:p>
        </p:txBody>
      </p:sp>
      <p:sp>
        <p:nvSpPr>
          <p:cNvPr id="11" name="Content Placeholder 2"/>
          <p:cNvSpPr>
            <a:spLocks noGrp="1"/>
          </p:cNvSpPr>
          <p:nvPr>
            <p:ph sz="half" idx="15"/>
          </p:nvPr>
        </p:nvSpPr>
        <p:spPr>
          <a:xfrm>
            <a:off x="498518" y="1985963"/>
            <a:ext cx="3657600" cy="4140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PT" smtClean="0"/>
              <a:t>Click to edit Master text styles</a:t>
            </a:r>
          </a:p>
          <a:p>
            <a:pPr lvl="1"/>
            <a:r>
              <a:rPr lang="pt-PT" smtClean="0"/>
              <a:t>Second level</a:t>
            </a:r>
          </a:p>
          <a:p>
            <a:pPr lvl="2"/>
            <a:r>
              <a:rPr lang="pt-PT" smtClean="0"/>
              <a:t>Third level</a:t>
            </a:r>
          </a:p>
          <a:p>
            <a:pPr lvl="3"/>
            <a:r>
              <a:rPr lang="pt-PT" smtClean="0"/>
              <a:t>Fourth level</a:t>
            </a:r>
          </a:p>
          <a:p>
            <a:pPr lvl="4"/>
            <a:r>
              <a:rPr lang="pt-PT" smtClean="0"/>
              <a:t>Fifth level</a:t>
            </a:r>
            <a:endParaRPr dirty="0"/>
          </a:p>
        </p:txBody>
      </p:sp>
      <p:sp>
        <p:nvSpPr>
          <p:cNvPr id="13" name="Content Placeholder 2"/>
          <p:cNvSpPr>
            <a:spLocks noGrp="1"/>
          </p:cNvSpPr>
          <p:nvPr>
            <p:ph sz="half" idx="16"/>
          </p:nvPr>
        </p:nvSpPr>
        <p:spPr>
          <a:xfrm>
            <a:off x="4410075" y="4169664"/>
            <a:ext cx="36576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PT" smtClean="0"/>
              <a:t>Click to edit Master text styles</a:t>
            </a:r>
          </a:p>
          <a:p>
            <a:pPr lvl="1"/>
            <a:r>
              <a:rPr lang="pt-PT" smtClean="0"/>
              <a:t>Second level</a:t>
            </a:r>
          </a:p>
          <a:p>
            <a:pPr lvl="2"/>
            <a:r>
              <a:rPr lang="pt-PT" smtClean="0"/>
              <a:t>Third level</a:t>
            </a:r>
          </a:p>
          <a:p>
            <a:pPr lvl="3"/>
            <a:r>
              <a:rPr lang="pt-PT" smtClean="0"/>
              <a:t>Fourth level</a:t>
            </a:r>
          </a:p>
          <a:p>
            <a:pPr lvl="4"/>
            <a:r>
              <a:rPr lang="pt-PT" smtClean="0"/>
              <a:t>Fifth level</a:t>
            </a:r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8474" y="484094"/>
            <a:ext cx="7556313" cy="111610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pt-PT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474" y="1981200"/>
            <a:ext cx="7556313" cy="4144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 smtClean="0"/>
              <a:t>Click to edit Master text styles</a:t>
            </a:r>
          </a:p>
          <a:p>
            <a:pPr lvl="1"/>
            <a:r>
              <a:rPr lang="pt-PT" smtClean="0"/>
              <a:t>Second level</a:t>
            </a:r>
          </a:p>
          <a:p>
            <a:pPr lvl="2"/>
            <a:r>
              <a:rPr lang="pt-PT" smtClean="0"/>
              <a:t>Third level</a:t>
            </a:r>
          </a:p>
          <a:p>
            <a:pPr lvl="3"/>
            <a:r>
              <a:rPr lang="pt-PT" smtClean="0"/>
              <a:t>Fourth level</a:t>
            </a:r>
          </a:p>
          <a:p>
            <a:pPr lvl="4"/>
            <a:r>
              <a:rPr lang="pt-PT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795247" y="642358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D728701E-CAF4-4159-9B3E-41C86DFFA30D}" type="datetimeFigureOut">
              <a:rPr lang="en-US" smtClean="0"/>
              <a:t>11/19/15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1706" y="6423585"/>
            <a:ext cx="61228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05800" y="242234"/>
            <a:ext cx="5540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bg1"/>
                </a:solidFill>
              </a:defRPr>
            </a:lvl1pPr>
          </a:lstStyle>
          <a:p>
            <a:fld id="{162F1D00-BD13-4404-86B0-79703945A0A7}" type="slidenum">
              <a:rPr lang="en-US" smtClean="0"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</p:sldLayoutIdLst>
  <p:txStyles>
    <p:titleStyle>
      <a:lvl1pPr algn="l" defTabSz="914400" rtl="0" eaLnBrk="1" latinLnBrk="0" hangingPunct="1">
        <a:spcBef>
          <a:spcPct val="0"/>
        </a:spcBef>
        <a:buNone/>
        <a:defRPr sz="3600" b="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spcBef>
          <a:spcPts val="2000"/>
        </a:spcBef>
        <a:buClr>
          <a:schemeClr val="accent1"/>
        </a:buClr>
        <a:buSzPct val="75000"/>
        <a:buFont typeface="Wingdings" pitchFamily="2" charset="2"/>
        <a:buChar char="n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spcBef>
          <a:spcPts val="600"/>
        </a:spcBef>
        <a:buClr>
          <a:schemeClr val="accent1"/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spcBef>
          <a:spcPts val="600"/>
        </a:spcBef>
        <a:buClr>
          <a:schemeClr val="accent1"/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377950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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1603375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1830388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057400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itchFamily="2" charset="2"/>
        <a:buChar char=""/>
        <a:defRPr lang="en-US" sz="1800" kern="1200" baseline="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png"/><Relationship Id="rId3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1.png"/><Relationship Id="rId3" Type="http://schemas.openxmlformats.org/officeDocument/2006/relationships/image" Target="../media/image12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3.tiff"/><Relationship Id="rId3" Type="http://schemas.openxmlformats.org/officeDocument/2006/relationships/image" Target="../media/image14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98893" y="4629149"/>
            <a:ext cx="4038600" cy="933450"/>
          </a:xfrm>
        </p:spPr>
        <p:txBody>
          <a:bodyPr>
            <a:normAutofit/>
          </a:bodyPr>
          <a:lstStyle/>
          <a:p>
            <a:r>
              <a:rPr lang="pt-PT" sz="4000" dirty="0" smtClean="0"/>
              <a:t>Laboratório </a:t>
            </a:r>
            <a:r>
              <a:rPr lang="pt-PT" sz="4000" dirty="0"/>
              <a:t>8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98893" y="5562599"/>
            <a:ext cx="3997331" cy="838201"/>
          </a:xfrm>
        </p:spPr>
        <p:txBody>
          <a:bodyPr>
            <a:normAutofit/>
          </a:bodyPr>
          <a:lstStyle/>
          <a:p>
            <a:r>
              <a:rPr lang="pt-PT" sz="2400" smtClean="0">
                <a:latin typeface="+mj-lt"/>
              </a:rPr>
              <a:t>Testes de </a:t>
            </a:r>
            <a:r>
              <a:rPr lang="pt-PT" sz="2400" dirty="0" smtClean="0">
                <a:latin typeface="+mj-lt"/>
              </a:rPr>
              <a:t>usabilidade</a:t>
            </a:r>
            <a:endParaRPr lang="pt-PT" sz="2400" dirty="0"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22111" y="886558"/>
            <a:ext cx="3725332" cy="269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pt-PT" sz="4400" dirty="0" smtClean="0">
                <a:solidFill>
                  <a:schemeClr val="bg1"/>
                </a:solidFill>
                <a:latin typeface="+mj-lt"/>
              </a:rPr>
              <a:t>Concepção Centrada no Utilizador</a:t>
            </a:r>
            <a:endParaRPr lang="pt-PT" sz="4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03181" y="2486980"/>
            <a:ext cx="2086725" cy="18004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PT" b="1" dirty="0" smtClean="0">
                <a:solidFill>
                  <a:schemeClr val="bg1"/>
                </a:solidFill>
              </a:rPr>
              <a:t>Grupo 10</a:t>
            </a:r>
          </a:p>
          <a:p>
            <a:pPr>
              <a:lnSpc>
                <a:spcPct val="150000"/>
              </a:lnSpc>
            </a:pPr>
            <a:r>
              <a:rPr lang="pt-PT" sz="1400" dirty="0" smtClean="0">
                <a:solidFill>
                  <a:schemeClr val="bg1"/>
                </a:solidFill>
              </a:rPr>
              <a:t>Pedro Silva, 76066</a:t>
            </a:r>
          </a:p>
          <a:p>
            <a:pPr>
              <a:lnSpc>
                <a:spcPct val="150000"/>
              </a:lnSpc>
            </a:pPr>
            <a:r>
              <a:rPr lang="pt-PT" sz="1400" dirty="0" smtClean="0">
                <a:solidFill>
                  <a:schemeClr val="bg1"/>
                </a:solidFill>
              </a:rPr>
              <a:t>Miguel Cruz, 76102</a:t>
            </a:r>
          </a:p>
          <a:p>
            <a:pPr>
              <a:lnSpc>
                <a:spcPct val="150000"/>
              </a:lnSpc>
            </a:pPr>
            <a:r>
              <a:rPr lang="pt-PT" sz="1400" dirty="0" smtClean="0">
                <a:solidFill>
                  <a:schemeClr val="bg1"/>
                </a:solidFill>
              </a:rPr>
              <a:t>Inês Santos, 76334</a:t>
            </a:r>
          </a:p>
          <a:p>
            <a:pPr>
              <a:lnSpc>
                <a:spcPct val="150000"/>
              </a:lnSpc>
            </a:pPr>
            <a:r>
              <a:rPr lang="pt-PT" sz="1400" dirty="0" smtClean="0">
                <a:solidFill>
                  <a:schemeClr val="bg1"/>
                </a:solidFill>
              </a:rPr>
              <a:t>Daniel Trindade, 76349</a:t>
            </a:r>
            <a:endParaRPr lang="pt-PT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1564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177" y="338431"/>
            <a:ext cx="4591602" cy="4704216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0188" y="1949823"/>
            <a:ext cx="4529718" cy="4640814"/>
          </a:xfrm>
          <a:prstGeom prst="rect">
            <a:avLst/>
          </a:prstGeom>
        </p:spPr>
      </p:pic>
      <p:sp>
        <p:nvSpPr>
          <p:cNvPr id="4" name="CaixaDeTexto 3"/>
          <p:cNvSpPr txBox="1"/>
          <p:nvPr/>
        </p:nvSpPr>
        <p:spPr>
          <a:xfrm>
            <a:off x="457200" y="403412"/>
            <a:ext cx="309700" cy="369332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pt-PT" b="1" smtClean="0"/>
              <a:t>1</a:t>
            </a:r>
            <a:endParaRPr lang="pt-PT" b="1"/>
          </a:p>
        </p:txBody>
      </p:sp>
      <p:sp>
        <p:nvSpPr>
          <p:cNvPr id="5" name="CaixaDeTexto 4"/>
          <p:cNvSpPr txBox="1"/>
          <p:nvPr/>
        </p:nvSpPr>
        <p:spPr>
          <a:xfrm>
            <a:off x="4267200" y="2061883"/>
            <a:ext cx="309700" cy="369332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pt-PT" b="1" dirty="0" smtClean="0"/>
              <a:t>2</a:t>
            </a:r>
            <a:endParaRPr lang="pt-PT" b="1" dirty="0"/>
          </a:p>
        </p:txBody>
      </p:sp>
      <p:sp>
        <p:nvSpPr>
          <p:cNvPr id="6" name="Oval 5"/>
          <p:cNvSpPr/>
          <p:nvPr/>
        </p:nvSpPr>
        <p:spPr>
          <a:xfrm>
            <a:off x="3398860" y="705509"/>
            <a:ext cx="868340" cy="406638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7" name="Oval 6"/>
          <p:cNvSpPr/>
          <p:nvPr/>
        </p:nvSpPr>
        <p:spPr>
          <a:xfrm>
            <a:off x="5974323" y="3890485"/>
            <a:ext cx="950911" cy="573937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686554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Testes de Usabilidade </a:t>
            </a:r>
            <a:r>
              <a:rPr lang="pt-PT" dirty="0" smtClean="0"/>
              <a:t>		</a:t>
            </a:r>
            <a:r>
              <a:rPr lang="pt-PT" dirty="0" smtClean="0"/>
              <a:t>4/8</a:t>
            </a:r>
            <a:endParaRPr lang="pt-PT" dirty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498473" y="1147482"/>
            <a:ext cx="7556313" cy="8382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PT" sz="2400" dirty="0">
                <a:solidFill>
                  <a:schemeClr val="bg1">
                    <a:lumMod val="65000"/>
                  </a:schemeClr>
                </a:solidFill>
              </a:rPr>
              <a:t>Pesquisar curso </a:t>
            </a:r>
            <a:r>
              <a:rPr lang="pt-PT" sz="2400" dirty="0" smtClean="0">
                <a:solidFill>
                  <a:schemeClr val="bg1">
                    <a:lumMod val="65000"/>
                  </a:schemeClr>
                </a:solidFill>
              </a:rPr>
              <a:t>por </a:t>
            </a:r>
            <a:r>
              <a:rPr lang="pt-PT" sz="2400" dirty="0">
                <a:solidFill>
                  <a:schemeClr val="bg1">
                    <a:lumMod val="65000"/>
                  </a:schemeClr>
                </a:solidFill>
              </a:rPr>
              <a:t>nome</a:t>
            </a:r>
          </a:p>
        </p:txBody>
      </p:sp>
      <p:sp>
        <p:nvSpPr>
          <p:cNvPr id="10" name="Marcador de Posição de Conteúdo 2"/>
          <p:cNvSpPr>
            <a:spLocks noGrp="1"/>
          </p:cNvSpPr>
          <p:nvPr>
            <p:ph idx="1"/>
          </p:nvPr>
        </p:nvSpPr>
        <p:spPr>
          <a:xfrm>
            <a:off x="498473" y="1842247"/>
            <a:ext cx="8228668" cy="2757692"/>
          </a:xfrm>
        </p:spPr>
        <p:txBody>
          <a:bodyPr>
            <a:noAutofit/>
          </a:bodyPr>
          <a:lstStyle/>
          <a:p>
            <a:pPr lvl="0">
              <a:spcBef>
                <a:spcPts val="1400"/>
              </a:spcBef>
            </a:pPr>
            <a:r>
              <a:rPr lang="pt-PT" sz="1400" b="1" dirty="0">
                <a:solidFill>
                  <a:schemeClr val="accent1"/>
                </a:solidFill>
              </a:rPr>
              <a:t>Atributo:</a:t>
            </a:r>
            <a:r>
              <a:rPr lang="pt-PT" sz="1400" dirty="0">
                <a:solidFill>
                  <a:schemeClr val="accent1"/>
                </a:solidFill>
              </a:rPr>
              <a:t> </a:t>
            </a:r>
            <a:r>
              <a:rPr lang="pt-PT" sz="1400" dirty="0"/>
              <a:t>Facilidade em pesquisar um curso pelo nome</a:t>
            </a:r>
            <a:endParaRPr lang="en-US" sz="1400" dirty="0"/>
          </a:p>
          <a:p>
            <a:pPr>
              <a:spcBef>
                <a:spcPts val="1400"/>
              </a:spcBef>
            </a:pPr>
            <a:r>
              <a:rPr lang="pt-PT" sz="1400" b="1" dirty="0">
                <a:solidFill>
                  <a:schemeClr val="accent1"/>
                </a:solidFill>
              </a:rPr>
              <a:t>Medida </a:t>
            </a:r>
            <a:r>
              <a:rPr lang="pt-PT" sz="1400" b="1" dirty="0" smtClean="0">
                <a:solidFill>
                  <a:schemeClr val="accent1"/>
                </a:solidFill>
              </a:rPr>
              <a:t>1: </a:t>
            </a:r>
            <a:r>
              <a:rPr lang="pt-PT" sz="1400" dirty="0"/>
              <a:t>Tempo que demora a identificar e selecionar a zona de escrita para a pesquisa dos cursos por nome (“Pesquisa por nome”), sem contar com o tempo que demora a escrever o nome do curso</a:t>
            </a:r>
            <a:r>
              <a:rPr lang="pt-PT" sz="1400" dirty="0" smtClean="0"/>
              <a:t>.</a:t>
            </a:r>
            <a:endParaRPr lang="en-US" sz="1400" dirty="0"/>
          </a:p>
          <a:p>
            <a:pPr lvl="0">
              <a:spcBef>
                <a:spcPts val="1400"/>
              </a:spcBef>
            </a:pPr>
            <a:r>
              <a:rPr lang="pt-PT" sz="1400" b="1" dirty="0">
                <a:solidFill>
                  <a:schemeClr val="accent1"/>
                </a:solidFill>
              </a:rPr>
              <a:t>Medida 2:  </a:t>
            </a:r>
            <a:r>
              <a:rPr lang="pt-PT" sz="1400" dirty="0"/>
              <a:t>Número de erros cometidos</a:t>
            </a:r>
          </a:p>
          <a:p>
            <a:pPr lvl="0">
              <a:spcBef>
                <a:spcPts val="1400"/>
              </a:spcBef>
            </a:pPr>
            <a:r>
              <a:rPr lang="pt-PT" sz="1400" b="1" dirty="0" smtClean="0">
                <a:solidFill>
                  <a:schemeClr val="accent1"/>
                </a:solidFill>
              </a:rPr>
              <a:t>Medida </a:t>
            </a:r>
            <a:r>
              <a:rPr lang="pt-PT" sz="1400" b="1" dirty="0">
                <a:solidFill>
                  <a:schemeClr val="accent1"/>
                </a:solidFill>
              </a:rPr>
              <a:t>3:</a:t>
            </a:r>
            <a:r>
              <a:rPr lang="pt-PT" sz="1400" dirty="0">
                <a:solidFill>
                  <a:schemeClr val="accent1"/>
                </a:solidFill>
              </a:rPr>
              <a:t> </a:t>
            </a:r>
            <a:r>
              <a:rPr lang="pt-PT" sz="1400" dirty="0"/>
              <a:t> Número de cliques necessários </a:t>
            </a:r>
            <a:endParaRPr lang="en-US" sz="1400" dirty="0"/>
          </a:p>
          <a:p>
            <a:pPr lvl="0">
              <a:spcBef>
                <a:spcPts val="1400"/>
              </a:spcBef>
            </a:pPr>
            <a:r>
              <a:rPr lang="pt-PT" sz="1400" b="1" dirty="0">
                <a:solidFill>
                  <a:schemeClr val="accent1"/>
                </a:solidFill>
              </a:rPr>
              <a:t>Método da Medição:</a:t>
            </a:r>
            <a:r>
              <a:rPr lang="pt-PT" sz="1400" dirty="0">
                <a:solidFill>
                  <a:schemeClr val="accent1"/>
                </a:solidFill>
              </a:rPr>
              <a:t> </a:t>
            </a:r>
            <a:r>
              <a:rPr lang="pt-PT" sz="1400" dirty="0"/>
              <a:t>Identificar o local da “Pesquisa por nome” e colocar o nome do curso “Agricultura - Iniciantes” e selecionar no curso que aparece.</a:t>
            </a:r>
            <a:endParaRPr lang="en-US" sz="1400" dirty="0"/>
          </a:p>
          <a:p>
            <a:pPr>
              <a:spcBef>
                <a:spcPts val="1400"/>
              </a:spcBef>
            </a:pPr>
            <a:endParaRPr lang="pt-BR" sz="1400" dirty="0"/>
          </a:p>
        </p:txBody>
      </p:sp>
      <p:graphicFrame>
        <p:nvGraphicFramePr>
          <p:cNvPr id="7" name="Tabe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4817136"/>
              </p:ext>
            </p:extLst>
          </p:nvPr>
        </p:nvGraphicFramePr>
        <p:xfrm>
          <a:off x="700176" y="4599939"/>
          <a:ext cx="7354610" cy="208076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101728"/>
                <a:gridCol w="1237129"/>
                <a:gridCol w="1264024"/>
                <a:gridCol w="739588"/>
                <a:gridCol w="995083"/>
                <a:gridCol w="874060"/>
                <a:gridCol w="1142998"/>
              </a:tblGrid>
              <a:tr h="332174">
                <a:tc>
                  <a:txBody>
                    <a:bodyPr/>
                    <a:lstStyle/>
                    <a:p>
                      <a:pPr algn="ctr"/>
                      <a:endParaRPr lang="pt-PT" sz="1400" dirty="0"/>
                    </a:p>
                  </a:txBody>
                  <a:tcP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Tempo (Medida</a:t>
                      </a:r>
                      <a:r>
                        <a:rPr lang="pt-PT" sz="1400" baseline="0" dirty="0" smtClean="0"/>
                        <a:t> 1)</a:t>
                      </a:r>
                      <a:endParaRPr lang="pt-PT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Erros (Medida</a:t>
                      </a:r>
                      <a:r>
                        <a:rPr lang="pt-PT" sz="1400" baseline="0" dirty="0" smtClean="0"/>
                        <a:t> 2)</a:t>
                      </a:r>
                      <a:endParaRPr lang="pt-PT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Cliques (Medida</a:t>
                      </a:r>
                      <a:r>
                        <a:rPr lang="pt-PT" sz="1400" baseline="0" dirty="0" smtClean="0"/>
                        <a:t> 3)</a:t>
                      </a:r>
                      <a:endParaRPr lang="pt-PT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</a:tr>
              <a:tr h="362589">
                <a:tc>
                  <a:txBody>
                    <a:bodyPr/>
                    <a:lstStyle/>
                    <a:p>
                      <a:pPr algn="ctr"/>
                      <a:endParaRPr lang="pt-PT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Aluno</a:t>
                      </a:r>
                      <a:endParaRPr lang="pt-PT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Professor</a:t>
                      </a:r>
                      <a:endParaRPr lang="pt-PT" sz="1400" dirty="0"/>
                    </a:p>
                  </a:txBody>
                  <a:tcP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Aluno</a:t>
                      </a:r>
                      <a:endParaRPr lang="pt-PT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Professor</a:t>
                      </a:r>
                      <a:endParaRPr lang="pt-PT" sz="1400" dirty="0"/>
                    </a:p>
                  </a:txBody>
                  <a:tcP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Aluno</a:t>
                      </a:r>
                      <a:endParaRPr lang="pt-PT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400" dirty="0" smtClean="0"/>
                        <a:t>Professor</a:t>
                      </a:r>
                    </a:p>
                  </a:txBody>
                  <a:tcP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</a:tr>
              <a:tr h="336655"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err="1" smtClean="0"/>
                        <a:t>Actual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b="0" dirty="0" smtClean="0"/>
                        <a:t>10</a:t>
                      </a:r>
                      <a:r>
                        <a:rPr lang="pt-PT" sz="1400" b="0" baseline="0" dirty="0" smtClean="0"/>
                        <a:t> segundos</a:t>
                      </a:r>
                      <a:endParaRPr lang="pt-PT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b="0" dirty="0" smtClean="0"/>
                        <a:t>6 segundos</a:t>
                      </a:r>
                      <a:endParaRPr lang="pt-PT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b="0" dirty="0" smtClean="0"/>
                        <a:t>0</a:t>
                      </a:r>
                      <a:endParaRPr lang="pt-PT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400" b="0" dirty="0" smtClean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b="0" dirty="0" smtClean="0"/>
                        <a:t>4</a:t>
                      </a:r>
                      <a:endParaRPr lang="pt-PT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2</a:t>
                      </a:r>
                      <a:endParaRPr lang="pt-PT" sz="1400" dirty="0"/>
                    </a:p>
                  </a:txBody>
                  <a:tcPr/>
                </a:tc>
              </a:tr>
              <a:tr h="336655"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Aceitável</a:t>
                      </a:r>
                      <a:endParaRPr lang="pt-PT" sz="14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30 segundos</a:t>
                      </a:r>
                      <a:endParaRPr lang="pt-PT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2</a:t>
                      </a:r>
                      <a:endParaRPr lang="pt-PT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2</a:t>
                      </a:r>
                      <a:endParaRPr lang="pt-PT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</a:tr>
              <a:tr h="336655"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err="1" smtClean="0"/>
                        <a:t>Objectivo</a:t>
                      </a:r>
                      <a:endParaRPr lang="pt-PT" sz="14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15 segundos</a:t>
                      </a:r>
                      <a:endParaRPr lang="pt-PT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0</a:t>
                      </a:r>
                      <a:endParaRPr lang="pt-PT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2</a:t>
                      </a:r>
                      <a:endParaRPr lang="pt-PT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</a:tr>
              <a:tr h="376039"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Ideal</a:t>
                      </a:r>
                      <a:endParaRPr lang="pt-PT" sz="14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5 segundos</a:t>
                      </a:r>
                      <a:endParaRPr lang="pt-PT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0</a:t>
                      </a:r>
                      <a:endParaRPr lang="pt-PT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2</a:t>
                      </a:r>
                      <a:endParaRPr lang="pt-PT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44005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6741" y="645459"/>
            <a:ext cx="5369859" cy="5501561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3688323" y="1012815"/>
            <a:ext cx="1663606" cy="573937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933703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/>
          <p:cNvSpPr txBox="1">
            <a:spLocks/>
          </p:cNvSpPr>
          <p:nvPr/>
        </p:nvSpPr>
        <p:spPr>
          <a:xfrm>
            <a:off x="498473" y="1214717"/>
            <a:ext cx="7556313" cy="8382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PT" sz="2400" dirty="0" smtClean="0">
                <a:solidFill>
                  <a:schemeClr val="bg1">
                    <a:lumMod val="65000"/>
                  </a:schemeClr>
                </a:solidFill>
                <a:latin typeface="+mj-lt"/>
              </a:rPr>
              <a:t>Iniciar visualização do vídeo</a:t>
            </a:r>
            <a:endParaRPr lang="pt-PT" sz="2400" dirty="0">
              <a:solidFill>
                <a:schemeClr val="bg1">
                  <a:lumMod val="65000"/>
                </a:schemeClr>
              </a:solidFill>
              <a:latin typeface="+mj-lt"/>
            </a:endParaRPr>
          </a:p>
        </p:txBody>
      </p:sp>
      <p:sp>
        <p:nvSpPr>
          <p:cNvPr id="7" name="Marcador de Posição de Conteúdo 2"/>
          <p:cNvSpPr txBox="1">
            <a:spLocks/>
          </p:cNvSpPr>
          <p:nvPr/>
        </p:nvSpPr>
        <p:spPr>
          <a:xfrm>
            <a:off x="498473" y="1813586"/>
            <a:ext cx="8228668" cy="24966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1400" b="1" dirty="0" smtClean="0">
                <a:solidFill>
                  <a:schemeClr val="accent1"/>
                </a:solidFill>
              </a:rPr>
              <a:t>Atributo:</a:t>
            </a:r>
            <a:r>
              <a:rPr lang="pt-PT" sz="1400" dirty="0" smtClean="0">
                <a:solidFill>
                  <a:schemeClr val="accent1"/>
                </a:solidFill>
              </a:rPr>
              <a:t> </a:t>
            </a:r>
            <a:r>
              <a:rPr lang="pt-PT" sz="1400" dirty="0" smtClean="0"/>
              <a:t>Facilidade em iniciar a visualização de um vídeo</a:t>
            </a:r>
            <a:endParaRPr lang="en-US" sz="1400" dirty="0" smtClean="0"/>
          </a:p>
          <a:p>
            <a:r>
              <a:rPr lang="pt-PT" sz="1400" b="1" dirty="0" smtClean="0">
                <a:solidFill>
                  <a:schemeClr val="accent1"/>
                </a:solidFill>
              </a:rPr>
              <a:t>Medida 1: </a:t>
            </a:r>
            <a:r>
              <a:rPr lang="pt-PT" sz="1400" dirty="0" smtClean="0"/>
              <a:t>Tempo que demora a identificar e selecionar o botão de “play” para inicializar a visualização do vídeo.</a:t>
            </a:r>
          </a:p>
          <a:p>
            <a:r>
              <a:rPr lang="pt-PT" sz="1400" b="1" dirty="0">
                <a:solidFill>
                  <a:schemeClr val="accent1"/>
                </a:solidFill>
              </a:rPr>
              <a:t>Medida </a:t>
            </a:r>
            <a:r>
              <a:rPr lang="pt-PT" sz="1400" b="1" dirty="0" smtClean="0">
                <a:solidFill>
                  <a:schemeClr val="accent1"/>
                </a:solidFill>
              </a:rPr>
              <a:t>2: </a:t>
            </a:r>
            <a:r>
              <a:rPr lang="pt-PT" sz="1400" dirty="0"/>
              <a:t>Número de erros </a:t>
            </a:r>
            <a:r>
              <a:rPr lang="pt-PT" sz="1400" dirty="0" smtClean="0"/>
              <a:t>cometidos</a:t>
            </a:r>
          </a:p>
          <a:p>
            <a:r>
              <a:rPr lang="pt-PT" sz="1400" b="1" dirty="0">
                <a:solidFill>
                  <a:schemeClr val="accent1"/>
                </a:solidFill>
              </a:rPr>
              <a:t>Medida </a:t>
            </a:r>
            <a:r>
              <a:rPr lang="pt-PT" sz="1400" b="1" dirty="0" smtClean="0">
                <a:solidFill>
                  <a:schemeClr val="accent1"/>
                </a:solidFill>
              </a:rPr>
              <a:t>3: </a:t>
            </a:r>
            <a:r>
              <a:rPr lang="pt-PT" sz="1400" dirty="0"/>
              <a:t>Número de cliques necessários </a:t>
            </a:r>
            <a:endParaRPr lang="pt-PT" sz="1400" dirty="0" smtClean="0"/>
          </a:p>
          <a:p>
            <a:r>
              <a:rPr lang="pt-PT" sz="1400" b="1" dirty="0" smtClean="0">
                <a:solidFill>
                  <a:schemeClr val="accent1"/>
                </a:solidFill>
              </a:rPr>
              <a:t>Método da Medição:</a:t>
            </a:r>
            <a:r>
              <a:rPr lang="pt-PT" sz="1400" dirty="0" smtClean="0">
                <a:solidFill>
                  <a:schemeClr val="accent1"/>
                </a:solidFill>
              </a:rPr>
              <a:t> </a:t>
            </a:r>
            <a:r>
              <a:rPr lang="pt-PT" sz="1400" dirty="0" smtClean="0"/>
              <a:t>Identificar o botão de “Play” e visualizar o conteúdo do vídeo.</a:t>
            </a:r>
            <a:endParaRPr lang="en-US" sz="1400" dirty="0" smtClean="0"/>
          </a:p>
          <a:p>
            <a:endParaRPr lang="pt-BR" sz="1400" dirty="0"/>
          </a:p>
        </p:txBody>
      </p:sp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939089"/>
              </p:ext>
            </p:extLst>
          </p:nvPr>
        </p:nvGraphicFramePr>
        <p:xfrm>
          <a:off x="700176" y="4466234"/>
          <a:ext cx="7354610" cy="208076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101728"/>
                <a:gridCol w="1237129"/>
                <a:gridCol w="1264024"/>
                <a:gridCol w="739588"/>
                <a:gridCol w="995083"/>
                <a:gridCol w="874060"/>
                <a:gridCol w="1142998"/>
              </a:tblGrid>
              <a:tr h="332174">
                <a:tc>
                  <a:txBody>
                    <a:bodyPr/>
                    <a:lstStyle/>
                    <a:p>
                      <a:pPr algn="ctr"/>
                      <a:endParaRPr lang="pt-PT" sz="1400" dirty="0"/>
                    </a:p>
                  </a:txBody>
                  <a:tcP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Tempo (Medida</a:t>
                      </a:r>
                      <a:r>
                        <a:rPr lang="pt-PT" sz="1400" baseline="0" dirty="0" smtClean="0"/>
                        <a:t> 1)</a:t>
                      </a:r>
                      <a:endParaRPr lang="pt-PT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Erros (Medida</a:t>
                      </a:r>
                      <a:r>
                        <a:rPr lang="pt-PT" sz="1400" baseline="0" dirty="0" smtClean="0"/>
                        <a:t> 2)</a:t>
                      </a:r>
                      <a:endParaRPr lang="pt-PT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Cliques (Medida</a:t>
                      </a:r>
                      <a:r>
                        <a:rPr lang="pt-PT" sz="1400" baseline="0" dirty="0" smtClean="0"/>
                        <a:t> 3)</a:t>
                      </a:r>
                      <a:endParaRPr lang="pt-PT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</a:tr>
              <a:tr h="362589">
                <a:tc>
                  <a:txBody>
                    <a:bodyPr/>
                    <a:lstStyle/>
                    <a:p>
                      <a:pPr algn="ctr"/>
                      <a:endParaRPr lang="pt-PT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Aluno</a:t>
                      </a:r>
                      <a:endParaRPr lang="pt-PT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Professor</a:t>
                      </a:r>
                      <a:endParaRPr lang="pt-PT" sz="1400" dirty="0"/>
                    </a:p>
                  </a:txBody>
                  <a:tcP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Aluno</a:t>
                      </a:r>
                      <a:endParaRPr lang="pt-PT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Professor</a:t>
                      </a:r>
                      <a:endParaRPr lang="pt-PT" sz="1400" dirty="0"/>
                    </a:p>
                  </a:txBody>
                  <a:tcP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Aluno</a:t>
                      </a:r>
                      <a:endParaRPr lang="pt-PT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400" dirty="0" smtClean="0"/>
                        <a:t>Professor</a:t>
                      </a:r>
                    </a:p>
                  </a:txBody>
                  <a:tcP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</a:tr>
              <a:tr h="336655"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err="1" smtClean="0"/>
                        <a:t>Actual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b="0" dirty="0" smtClean="0"/>
                        <a:t>15</a:t>
                      </a:r>
                      <a:r>
                        <a:rPr lang="pt-PT" sz="1400" b="0" baseline="0" dirty="0" smtClean="0"/>
                        <a:t> segundos</a:t>
                      </a:r>
                      <a:endParaRPr lang="pt-PT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b="0" dirty="0" smtClean="0"/>
                        <a:t>10 segundos</a:t>
                      </a:r>
                      <a:endParaRPr lang="pt-PT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b="0" dirty="0" smtClean="0"/>
                        <a:t>0</a:t>
                      </a:r>
                      <a:endParaRPr lang="pt-PT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400" b="0" dirty="0" smtClean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b="0" dirty="0" smtClean="0"/>
                        <a:t>1</a:t>
                      </a:r>
                      <a:endParaRPr lang="pt-PT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1</a:t>
                      </a:r>
                      <a:endParaRPr lang="pt-PT" sz="1400" dirty="0"/>
                    </a:p>
                  </a:txBody>
                  <a:tcPr/>
                </a:tc>
              </a:tr>
              <a:tr h="336655"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Aceitável</a:t>
                      </a:r>
                      <a:endParaRPr lang="pt-PT" sz="14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30 segundos</a:t>
                      </a:r>
                      <a:endParaRPr lang="pt-PT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2</a:t>
                      </a:r>
                      <a:endParaRPr lang="pt-PT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2</a:t>
                      </a:r>
                      <a:endParaRPr lang="pt-PT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</a:tr>
              <a:tr h="336655"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err="1" smtClean="0"/>
                        <a:t>Objectivo</a:t>
                      </a:r>
                      <a:endParaRPr lang="pt-PT" sz="14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15 segundos</a:t>
                      </a:r>
                      <a:endParaRPr lang="pt-PT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0</a:t>
                      </a:r>
                      <a:endParaRPr lang="pt-PT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1</a:t>
                      </a:r>
                      <a:endParaRPr lang="pt-PT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</a:tr>
              <a:tr h="376039"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Ideal</a:t>
                      </a:r>
                      <a:endParaRPr lang="pt-PT" sz="14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5 segundos</a:t>
                      </a:r>
                      <a:endParaRPr lang="pt-PT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0</a:t>
                      </a:r>
                      <a:endParaRPr lang="pt-PT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1</a:t>
                      </a:r>
                      <a:endParaRPr lang="pt-PT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98474" y="484094"/>
            <a:ext cx="7556313" cy="1116106"/>
          </a:xfrm>
        </p:spPr>
        <p:txBody>
          <a:bodyPr/>
          <a:lstStyle/>
          <a:p>
            <a:r>
              <a:rPr lang="pt-PT" dirty="0"/>
              <a:t>Testes de Usabilidade </a:t>
            </a:r>
            <a:r>
              <a:rPr lang="pt-PT" dirty="0" smtClean="0"/>
              <a:t>		</a:t>
            </a:r>
            <a:r>
              <a:rPr lang="pt-PT" dirty="0"/>
              <a:t>5</a:t>
            </a:r>
            <a:r>
              <a:rPr lang="pt-PT" dirty="0" smtClean="0"/>
              <a:t>/8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930673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0936" y="282387"/>
            <a:ext cx="5274982" cy="6234069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1784724" y="3293987"/>
            <a:ext cx="292006" cy="264655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87686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/>
          <p:cNvSpPr txBox="1">
            <a:spLocks/>
          </p:cNvSpPr>
          <p:nvPr/>
        </p:nvSpPr>
        <p:spPr>
          <a:xfrm>
            <a:off x="498473" y="1214717"/>
            <a:ext cx="7556313" cy="8382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PT" sz="2400" dirty="0" smtClean="0">
                <a:solidFill>
                  <a:schemeClr val="bg1">
                    <a:lumMod val="65000"/>
                  </a:schemeClr>
                </a:solidFill>
                <a:latin typeface="+mj-lt"/>
              </a:rPr>
              <a:t>Ver perfil da conta</a:t>
            </a:r>
            <a:endParaRPr lang="pt-PT" sz="2400" dirty="0">
              <a:solidFill>
                <a:schemeClr val="bg1">
                  <a:lumMod val="65000"/>
                </a:schemeClr>
              </a:solidFill>
              <a:latin typeface="+mj-lt"/>
            </a:endParaRPr>
          </a:p>
        </p:txBody>
      </p:sp>
      <p:sp>
        <p:nvSpPr>
          <p:cNvPr id="6" name="Marcador de Posição de Conteúdo 2"/>
          <p:cNvSpPr txBox="1">
            <a:spLocks noGrp="1"/>
          </p:cNvSpPr>
          <p:nvPr>
            <p:ph idx="1"/>
          </p:nvPr>
        </p:nvSpPr>
        <p:spPr>
          <a:xfrm>
            <a:off x="498472" y="1846731"/>
            <a:ext cx="7556313" cy="25163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1400" b="1" dirty="0" smtClean="0">
                <a:solidFill>
                  <a:schemeClr val="accent1"/>
                </a:solidFill>
              </a:rPr>
              <a:t>Atributo:</a:t>
            </a:r>
            <a:r>
              <a:rPr lang="pt-PT" sz="1400" dirty="0" smtClean="0">
                <a:solidFill>
                  <a:schemeClr val="accent1"/>
                </a:solidFill>
              </a:rPr>
              <a:t> </a:t>
            </a:r>
            <a:r>
              <a:rPr lang="pt-PT" sz="1400" dirty="0" smtClean="0"/>
              <a:t>Facilidade em visualizar o perfil da sua conta.</a:t>
            </a:r>
            <a:endParaRPr lang="en-US" sz="1400" dirty="0" smtClean="0"/>
          </a:p>
          <a:p>
            <a:r>
              <a:rPr lang="pt-PT" sz="1400" b="1" dirty="0" smtClean="0">
                <a:solidFill>
                  <a:schemeClr val="accent1"/>
                </a:solidFill>
              </a:rPr>
              <a:t>Medida 1: </a:t>
            </a:r>
            <a:r>
              <a:rPr lang="pt-PT" sz="1400" dirty="0" smtClean="0"/>
              <a:t>Tempo que demora a identificar e selecionar o botão de “Consultar Conta” para visualizar o seu perfil.</a:t>
            </a:r>
          </a:p>
          <a:p>
            <a:r>
              <a:rPr lang="pt-PT" sz="1400" b="1" dirty="0">
                <a:solidFill>
                  <a:schemeClr val="accent1"/>
                </a:solidFill>
              </a:rPr>
              <a:t>Medida </a:t>
            </a:r>
            <a:r>
              <a:rPr lang="pt-PT" sz="1400" b="1" dirty="0" smtClean="0">
                <a:solidFill>
                  <a:schemeClr val="accent1"/>
                </a:solidFill>
              </a:rPr>
              <a:t>2: </a:t>
            </a:r>
            <a:r>
              <a:rPr lang="pt-PT" sz="1400" dirty="0"/>
              <a:t>Número de erros </a:t>
            </a:r>
            <a:r>
              <a:rPr lang="pt-PT" sz="1400" dirty="0" smtClean="0"/>
              <a:t>cometidos</a:t>
            </a:r>
          </a:p>
          <a:p>
            <a:r>
              <a:rPr lang="pt-PT" sz="1400" b="1" dirty="0">
                <a:solidFill>
                  <a:schemeClr val="accent1"/>
                </a:solidFill>
              </a:rPr>
              <a:t>Medida </a:t>
            </a:r>
            <a:r>
              <a:rPr lang="pt-PT" sz="1400" b="1" dirty="0" smtClean="0">
                <a:solidFill>
                  <a:schemeClr val="accent1"/>
                </a:solidFill>
              </a:rPr>
              <a:t>3: </a:t>
            </a:r>
            <a:r>
              <a:rPr lang="pt-PT" sz="1400" dirty="0"/>
              <a:t>Número de cliques necessários </a:t>
            </a:r>
            <a:endParaRPr lang="pt-PT" sz="1400" dirty="0" smtClean="0"/>
          </a:p>
          <a:p>
            <a:r>
              <a:rPr lang="pt-PT" sz="1400" b="1" dirty="0" smtClean="0">
                <a:solidFill>
                  <a:schemeClr val="accent1"/>
                </a:solidFill>
              </a:rPr>
              <a:t>Método da Medição:</a:t>
            </a:r>
            <a:r>
              <a:rPr lang="pt-PT" sz="1400" dirty="0" smtClean="0">
                <a:solidFill>
                  <a:schemeClr val="accent1"/>
                </a:solidFill>
              </a:rPr>
              <a:t> </a:t>
            </a:r>
            <a:r>
              <a:rPr lang="pt-PT" sz="1400" dirty="0" smtClean="0"/>
              <a:t>Identificar o botão de “</a:t>
            </a:r>
            <a:r>
              <a:rPr lang="pt-PT" sz="1400" dirty="0"/>
              <a:t>Consultar Conta</a:t>
            </a:r>
            <a:r>
              <a:rPr lang="pt-PT" sz="1400" dirty="0" smtClean="0"/>
              <a:t>” e visualizar o seu perfil.</a:t>
            </a:r>
            <a:endParaRPr lang="en-US" sz="1400" dirty="0" smtClean="0"/>
          </a:p>
          <a:p>
            <a:endParaRPr lang="pt-BR" sz="1400" dirty="0"/>
          </a:p>
        </p:txBody>
      </p:sp>
      <p:graphicFrame>
        <p:nvGraphicFramePr>
          <p:cNvPr id="8" name="Tabela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4302032"/>
              </p:ext>
            </p:extLst>
          </p:nvPr>
        </p:nvGraphicFramePr>
        <p:xfrm>
          <a:off x="612771" y="4497592"/>
          <a:ext cx="7354610" cy="208076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101728"/>
                <a:gridCol w="1237129"/>
                <a:gridCol w="1264024"/>
                <a:gridCol w="739588"/>
                <a:gridCol w="995083"/>
                <a:gridCol w="874060"/>
                <a:gridCol w="1142998"/>
              </a:tblGrid>
              <a:tr h="332174">
                <a:tc>
                  <a:txBody>
                    <a:bodyPr/>
                    <a:lstStyle/>
                    <a:p>
                      <a:pPr algn="ctr"/>
                      <a:endParaRPr lang="pt-PT" sz="1400" dirty="0"/>
                    </a:p>
                  </a:txBody>
                  <a:tcP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Tempo (Medida</a:t>
                      </a:r>
                      <a:r>
                        <a:rPr lang="pt-PT" sz="1400" baseline="0" dirty="0" smtClean="0"/>
                        <a:t> 1)</a:t>
                      </a:r>
                      <a:endParaRPr lang="pt-PT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Erros (Medida</a:t>
                      </a:r>
                      <a:r>
                        <a:rPr lang="pt-PT" sz="1400" baseline="0" dirty="0" smtClean="0"/>
                        <a:t> 2)</a:t>
                      </a:r>
                      <a:endParaRPr lang="pt-PT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Cliques (Medida</a:t>
                      </a:r>
                      <a:r>
                        <a:rPr lang="pt-PT" sz="1400" baseline="0" dirty="0" smtClean="0"/>
                        <a:t> 3)</a:t>
                      </a:r>
                      <a:endParaRPr lang="pt-PT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</a:tr>
              <a:tr h="362589">
                <a:tc>
                  <a:txBody>
                    <a:bodyPr/>
                    <a:lstStyle/>
                    <a:p>
                      <a:pPr algn="ctr"/>
                      <a:endParaRPr lang="pt-PT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Aluno</a:t>
                      </a:r>
                      <a:endParaRPr lang="pt-PT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Professor</a:t>
                      </a:r>
                      <a:endParaRPr lang="pt-PT" sz="1400" dirty="0"/>
                    </a:p>
                  </a:txBody>
                  <a:tcP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Aluno</a:t>
                      </a:r>
                      <a:endParaRPr lang="pt-PT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Professor</a:t>
                      </a:r>
                      <a:endParaRPr lang="pt-PT" sz="1400" dirty="0"/>
                    </a:p>
                  </a:txBody>
                  <a:tcP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Aluno</a:t>
                      </a:r>
                      <a:endParaRPr lang="pt-PT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400" dirty="0" smtClean="0"/>
                        <a:t>Professor</a:t>
                      </a:r>
                    </a:p>
                  </a:txBody>
                  <a:tcP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</a:tr>
              <a:tr h="336655"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err="1" smtClean="0"/>
                        <a:t>Actual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b="0" dirty="0" smtClean="0"/>
                        <a:t>15</a:t>
                      </a:r>
                      <a:r>
                        <a:rPr lang="pt-PT" sz="1400" b="0" baseline="0" dirty="0" smtClean="0"/>
                        <a:t> segundos</a:t>
                      </a:r>
                      <a:endParaRPr lang="pt-PT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b="0" dirty="0" smtClean="0"/>
                        <a:t>10 segundos</a:t>
                      </a:r>
                      <a:endParaRPr lang="pt-PT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b="0" dirty="0" smtClean="0"/>
                        <a:t>0</a:t>
                      </a:r>
                      <a:endParaRPr lang="pt-PT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400" b="0" dirty="0" smtClean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b="0" dirty="0" smtClean="0"/>
                        <a:t>1</a:t>
                      </a:r>
                      <a:endParaRPr lang="pt-PT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1</a:t>
                      </a:r>
                      <a:endParaRPr lang="pt-PT" sz="1400" dirty="0"/>
                    </a:p>
                  </a:txBody>
                  <a:tcPr/>
                </a:tc>
              </a:tr>
              <a:tr h="336655"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Aceitável</a:t>
                      </a:r>
                      <a:endParaRPr lang="pt-PT" sz="14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30 segundos</a:t>
                      </a:r>
                      <a:endParaRPr lang="pt-PT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2</a:t>
                      </a:r>
                      <a:endParaRPr lang="pt-PT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2</a:t>
                      </a:r>
                      <a:endParaRPr lang="pt-PT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</a:tr>
              <a:tr h="336655"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err="1" smtClean="0"/>
                        <a:t>Objectivo</a:t>
                      </a:r>
                      <a:endParaRPr lang="pt-PT" sz="14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15 segundos</a:t>
                      </a:r>
                      <a:endParaRPr lang="pt-PT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0</a:t>
                      </a:r>
                      <a:endParaRPr lang="pt-PT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1</a:t>
                      </a:r>
                      <a:endParaRPr lang="pt-PT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</a:tr>
              <a:tr h="376039"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Ideal</a:t>
                      </a:r>
                      <a:endParaRPr lang="pt-PT" sz="14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5 segundos</a:t>
                      </a:r>
                      <a:endParaRPr lang="pt-PT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0</a:t>
                      </a:r>
                      <a:endParaRPr lang="pt-PT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1</a:t>
                      </a:r>
                      <a:endParaRPr lang="pt-PT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98474" y="484094"/>
            <a:ext cx="7556313" cy="1116106"/>
          </a:xfrm>
        </p:spPr>
        <p:txBody>
          <a:bodyPr/>
          <a:lstStyle/>
          <a:p>
            <a:r>
              <a:rPr lang="pt-PT" dirty="0"/>
              <a:t>Testes de Usabilidade </a:t>
            </a:r>
            <a:r>
              <a:rPr lang="pt-PT" dirty="0" smtClean="0"/>
              <a:t>		</a:t>
            </a:r>
            <a:r>
              <a:rPr lang="pt-PT" dirty="0"/>
              <a:t>6</a:t>
            </a:r>
            <a:r>
              <a:rPr lang="pt-PT" dirty="0" smtClean="0"/>
              <a:t>/8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093092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635" y="497541"/>
            <a:ext cx="5499438" cy="5634318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5428878" y="927305"/>
            <a:ext cx="918134" cy="498084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5258013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/>
          <p:cNvSpPr txBox="1">
            <a:spLocks/>
          </p:cNvSpPr>
          <p:nvPr/>
        </p:nvSpPr>
        <p:spPr>
          <a:xfrm>
            <a:off x="498473" y="1214717"/>
            <a:ext cx="7556313" cy="8382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PT" sz="2400" dirty="0" smtClean="0">
                <a:solidFill>
                  <a:schemeClr val="bg1">
                    <a:lumMod val="65000"/>
                  </a:schemeClr>
                </a:solidFill>
                <a:latin typeface="+mj-lt"/>
              </a:rPr>
              <a:t>Criar curso (Apenas para Professores)</a:t>
            </a:r>
            <a:endParaRPr lang="pt-PT" sz="2400" dirty="0">
              <a:solidFill>
                <a:schemeClr val="bg1">
                  <a:lumMod val="65000"/>
                </a:schemeClr>
              </a:solidFill>
              <a:latin typeface="+mj-lt"/>
            </a:endParaRPr>
          </a:p>
        </p:txBody>
      </p:sp>
      <p:sp>
        <p:nvSpPr>
          <p:cNvPr id="6" name="Marcador de Posição de Conteúdo 2"/>
          <p:cNvSpPr txBox="1">
            <a:spLocks/>
          </p:cNvSpPr>
          <p:nvPr/>
        </p:nvSpPr>
        <p:spPr>
          <a:xfrm>
            <a:off x="498473" y="1721322"/>
            <a:ext cx="8120648" cy="22926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pt-PT" sz="1400" b="1" dirty="0" smtClean="0">
                <a:solidFill>
                  <a:schemeClr val="accent1"/>
                </a:solidFill>
              </a:rPr>
              <a:t>Atributo:</a:t>
            </a:r>
            <a:r>
              <a:rPr lang="pt-PT" sz="1400" dirty="0" smtClean="0">
                <a:solidFill>
                  <a:schemeClr val="accent1"/>
                </a:solidFill>
              </a:rPr>
              <a:t> </a:t>
            </a:r>
            <a:r>
              <a:rPr lang="pt-PT" sz="1400" dirty="0" smtClean="0"/>
              <a:t>Facilidade em criar um curso.</a:t>
            </a:r>
            <a:endParaRPr lang="en-US" sz="1400" dirty="0" smtClean="0"/>
          </a:p>
          <a:p>
            <a:pPr>
              <a:spcBef>
                <a:spcPts val="1400"/>
              </a:spcBef>
            </a:pPr>
            <a:r>
              <a:rPr lang="pt-PT" sz="1400" b="1" dirty="0" smtClean="0">
                <a:solidFill>
                  <a:schemeClr val="accent1"/>
                </a:solidFill>
              </a:rPr>
              <a:t>Medida 1:</a:t>
            </a:r>
            <a:r>
              <a:rPr lang="pt-PT" sz="1400" dirty="0" smtClean="0">
                <a:solidFill>
                  <a:schemeClr val="accent1"/>
                </a:solidFill>
              </a:rPr>
              <a:t> </a:t>
            </a:r>
            <a:r>
              <a:rPr lang="pt-PT" sz="1400" dirty="0"/>
              <a:t>Tempo que demora a identificar e </a:t>
            </a:r>
            <a:r>
              <a:rPr lang="pt-PT" sz="1400" dirty="0" err="1"/>
              <a:t>seleccionar</a:t>
            </a:r>
            <a:r>
              <a:rPr lang="pt-PT" sz="1400" dirty="0"/>
              <a:t> o botão “Criar </a:t>
            </a:r>
            <a:r>
              <a:rPr lang="pt-PT" sz="1400" dirty="0" smtClean="0"/>
              <a:t>Curso” e </a:t>
            </a:r>
            <a:r>
              <a:rPr lang="pt-PT" sz="1400" dirty="0"/>
              <a:t>preencher os dados sobre o novo </a:t>
            </a:r>
            <a:r>
              <a:rPr lang="pt-PT" sz="1400" dirty="0" smtClean="0"/>
              <a:t>curso.</a:t>
            </a:r>
            <a:endParaRPr lang="pt-PT" sz="1400" dirty="0"/>
          </a:p>
          <a:p>
            <a:pPr>
              <a:spcBef>
                <a:spcPts val="1400"/>
              </a:spcBef>
            </a:pPr>
            <a:r>
              <a:rPr lang="pt-PT" sz="1400" b="1" dirty="0" smtClean="0">
                <a:solidFill>
                  <a:schemeClr val="accent1"/>
                </a:solidFill>
              </a:rPr>
              <a:t>Medida 2: </a:t>
            </a:r>
            <a:r>
              <a:rPr lang="pt-PT" sz="1400" dirty="0"/>
              <a:t>Número de erros cometidos</a:t>
            </a:r>
            <a:r>
              <a:rPr lang="pt-PT" sz="1400" dirty="0" smtClean="0"/>
              <a:t>.</a:t>
            </a:r>
            <a:endParaRPr lang="pt-PT" sz="1400" b="1" dirty="0" smtClean="0">
              <a:solidFill>
                <a:schemeClr val="accent1"/>
              </a:solidFill>
            </a:endParaRPr>
          </a:p>
          <a:p>
            <a:pPr>
              <a:spcBef>
                <a:spcPts val="1400"/>
              </a:spcBef>
            </a:pPr>
            <a:r>
              <a:rPr lang="pt-PT" sz="1400" b="1" dirty="0" smtClean="0">
                <a:solidFill>
                  <a:schemeClr val="accent1"/>
                </a:solidFill>
              </a:rPr>
              <a:t>Medida </a:t>
            </a:r>
            <a:r>
              <a:rPr lang="pt-PT" sz="1400" b="1" dirty="0">
                <a:solidFill>
                  <a:schemeClr val="accent1"/>
                </a:solidFill>
              </a:rPr>
              <a:t>3</a:t>
            </a:r>
            <a:r>
              <a:rPr lang="pt-PT" sz="1400" b="1" dirty="0" smtClean="0">
                <a:solidFill>
                  <a:schemeClr val="accent1"/>
                </a:solidFill>
              </a:rPr>
              <a:t>: </a:t>
            </a:r>
            <a:r>
              <a:rPr lang="pt-PT" sz="1400" dirty="0" smtClean="0">
                <a:solidFill>
                  <a:schemeClr val="accent1"/>
                </a:solidFill>
              </a:rPr>
              <a:t> </a:t>
            </a:r>
            <a:r>
              <a:rPr lang="pt-PT" sz="1400" dirty="0" smtClean="0"/>
              <a:t>Número de cliques feitos até concluir </a:t>
            </a:r>
            <a:r>
              <a:rPr lang="pt-PT" sz="1400" dirty="0" smtClean="0"/>
              <a:t>tarefa, sem contar com o n</a:t>
            </a:r>
            <a:r>
              <a:rPr lang="pt-PT" sz="1400" dirty="0" smtClean="0"/>
              <a:t>úmero de cliques feitos para o preenchimento dos dados</a:t>
            </a:r>
            <a:r>
              <a:rPr lang="pt-PT" sz="1400" dirty="0" smtClean="0"/>
              <a:t>.</a:t>
            </a:r>
            <a:endParaRPr lang="en-US" sz="1400" dirty="0" smtClean="0"/>
          </a:p>
          <a:p>
            <a:pPr>
              <a:spcBef>
                <a:spcPts val="1400"/>
              </a:spcBef>
            </a:pPr>
            <a:r>
              <a:rPr lang="pt-PT" sz="1400" b="1" dirty="0" smtClean="0">
                <a:solidFill>
                  <a:schemeClr val="accent1"/>
                </a:solidFill>
              </a:rPr>
              <a:t>Método da Medição: </a:t>
            </a:r>
            <a:r>
              <a:rPr lang="pt-PT" sz="1400" dirty="0"/>
              <a:t>Criar um curso dedicado ao campo de Agricultura. </a:t>
            </a:r>
            <a:r>
              <a:rPr lang="pt-PT" sz="1400" dirty="0" smtClean="0"/>
              <a:t>Devem </a:t>
            </a:r>
            <a:r>
              <a:rPr lang="pt-PT" sz="1400" dirty="0"/>
              <a:t>de ser dadas informações quanto ao número de aulas, custo do </a:t>
            </a:r>
            <a:r>
              <a:rPr lang="pt-PT" sz="1400" dirty="0" smtClean="0"/>
              <a:t>curso e informação sobre o curso. </a:t>
            </a:r>
            <a:endParaRPr lang="en-US" sz="1400" dirty="0" smtClean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98474" y="484094"/>
            <a:ext cx="7556313" cy="1116106"/>
          </a:xfrm>
        </p:spPr>
        <p:txBody>
          <a:bodyPr/>
          <a:lstStyle/>
          <a:p>
            <a:r>
              <a:rPr lang="pt-PT" dirty="0"/>
              <a:t>Testes de Usabilidade </a:t>
            </a:r>
            <a:r>
              <a:rPr lang="pt-PT" dirty="0" smtClean="0"/>
              <a:t>		</a:t>
            </a:r>
            <a:r>
              <a:rPr lang="pt-PT" dirty="0"/>
              <a:t>7</a:t>
            </a:r>
            <a:r>
              <a:rPr lang="pt-PT" dirty="0" smtClean="0"/>
              <a:t>/8</a:t>
            </a:r>
            <a:endParaRPr lang="pt-PT" dirty="0"/>
          </a:p>
        </p:txBody>
      </p:sp>
      <p:graphicFrame>
        <p:nvGraphicFramePr>
          <p:cNvPr id="9" name="Tabela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6270451"/>
              </p:ext>
            </p:extLst>
          </p:nvPr>
        </p:nvGraphicFramePr>
        <p:xfrm>
          <a:off x="700176" y="4466739"/>
          <a:ext cx="7354610" cy="214130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101728"/>
                <a:gridCol w="2501153"/>
                <a:gridCol w="1734671"/>
                <a:gridCol w="2017058"/>
              </a:tblGrid>
              <a:tr h="392711">
                <a:tc>
                  <a:txBody>
                    <a:bodyPr/>
                    <a:lstStyle/>
                    <a:p>
                      <a:pPr algn="ctr"/>
                      <a:endParaRPr lang="pt-PT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Tempo (Medida</a:t>
                      </a:r>
                      <a:r>
                        <a:rPr lang="pt-PT" sz="1400" baseline="0" dirty="0" smtClean="0"/>
                        <a:t> 1)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Erros (Medida</a:t>
                      </a:r>
                      <a:r>
                        <a:rPr lang="pt-PT" sz="1400" baseline="0" dirty="0" smtClean="0"/>
                        <a:t> 2)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Cliques (Medida</a:t>
                      </a:r>
                      <a:r>
                        <a:rPr lang="pt-PT" sz="1400" baseline="0" dirty="0" smtClean="0"/>
                        <a:t> 3)</a:t>
                      </a:r>
                      <a:endParaRPr lang="pt-PT" sz="1400" dirty="0"/>
                    </a:p>
                  </a:txBody>
                  <a:tcPr/>
                </a:tc>
              </a:tr>
              <a:tr h="362589">
                <a:tc>
                  <a:txBody>
                    <a:bodyPr/>
                    <a:lstStyle/>
                    <a:p>
                      <a:pPr algn="ctr"/>
                      <a:endParaRPr lang="pt-PT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Professor</a:t>
                      </a:r>
                      <a:endParaRPr lang="pt-PT" sz="1400" dirty="0"/>
                    </a:p>
                  </a:txBody>
                  <a:tcP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Professor</a:t>
                      </a:r>
                      <a:endParaRPr lang="pt-PT" sz="1400" dirty="0"/>
                    </a:p>
                  </a:txBody>
                  <a:tcP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400" dirty="0" smtClean="0"/>
                        <a:t>Professor</a:t>
                      </a:r>
                    </a:p>
                  </a:txBody>
                  <a:tcP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</a:tr>
              <a:tr h="336655"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err="1" smtClean="0"/>
                        <a:t>Actual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b="0" dirty="0" smtClean="0"/>
                        <a:t>2 minutos</a:t>
                      </a:r>
                      <a:endParaRPr lang="pt-PT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b="0" dirty="0" smtClean="0"/>
                        <a:t>0</a:t>
                      </a:r>
                      <a:endParaRPr lang="pt-PT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b="0" dirty="0" smtClean="0"/>
                        <a:t>3</a:t>
                      </a:r>
                      <a:endParaRPr lang="pt-PT" sz="1400" b="0" dirty="0"/>
                    </a:p>
                  </a:txBody>
                  <a:tcPr/>
                </a:tc>
              </a:tr>
              <a:tr h="336655"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Aceitável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4 minutos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1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4</a:t>
                      </a:r>
                      <a:endParaRPr lang="pt-PT" sz="1400" dirty="0"/>
                    </a:p>
                  </a:txBody>
                  <a:tcPr/>
                </a:tc>
              </a:tr>
              <a:tr h="336655"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err="1" smtClean="0"/>
                        <a:t>Objectivo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2 minutos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0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3</a:t>
                      </a:r>
                      <a:endParaRPr lang="pt-PT" sz="1400" dirty="0"/>
                    </a:p>
                  </a:txBody>
                  <a:tcPr/>
                </a:tc>
              </a:tr>
              <a:tr h="376039"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Ideal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2 minutos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0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3</a:t>
                      </a:r>
                      <a:endParaRPr lang="pt-PT" sz="14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91556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15" y="424543"/>
            <a:ext cx="5476851" cy="4002314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1451964" y="827314"/>
            <a:ext cx="918134" cy="307789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4" name="Oval 3"/>
          <p:cNvSpPr/>
          <p:nvPr/>
        </p:nvSpPr>
        <p:spPr>
          <a:xfrm>
            <a:off x="1514291" y="1413007"/>
            <a:ext cx="677366" cy="256135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5" name="CaixaDeTexto 4"/>
          <p:cNvSpPr txBox="1"/>
          <p:nvPr/>
        </p:nvSpPr>
        <p:spPr>
          <a:xfrm>
            <a:off x="500742" y="446954"/>
            <a:ext cx="309700" cy="369332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pt-PT" b="1" smtClean="0"/>
              <a:t>1</a:t>
            </a:r>
            <a:endParaRPr lang="pt-PT" b="1"/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109" y="1900639"/>
            <a:ext cx="6325496" cy="4102128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6674870" y="5521659"/>
            <a:ext cx="1673917" cy="481108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8" name="CaixaDeTexto 7"/>
          <p:cNvSpPr txBox="1"/>
          <p:nvPr/>
        </p:nvSpPr>
        <p:spPr>
          <a:xfrm>
            <a:off x="3120603" y="2036762"/>
            <a:ext cx="311304" cy="369332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pt-PT" b="1" dirty="0"/>
              <a:t>2</a:t>
            </a:r>
            <a:endParaRPr lang="pt-PT" b="1" dirty="0"/>
          </a:p>
        </p:txBody>
      </p:sp>
    </p:spTree>
    <p:extLst>
      <p:ext uri="{BB962C8B-B14F-4D97-AF65-F5344CB8AC3E}">
        <p14:creationId xmlns:p14="http://schemas.microsoft.com/office/powerpoint/2010/main" val="2532019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/>
          <p:cNvSpPr txBox="1">
            <a:spLocks/>
          </p:cNvSpPr>
          <p:nvPr/>
        </p:nvSpPr>
        <p:spPr>
          <a:xfrm>
            <a:off x="498473" y="1214717"/>
            <a:ext cx="7556313" cy="8382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PT" sz="2400" dirty="0" smtClean="0">
                <a:solidFill>
                  <a:schemeClr val="bg1">
                    <a:lumMod val="65000"/>
                  </a:schemeClr>
                </a:solidFill>
                <a:latin typeface="+mj-lt"/>
              </a:rPr>
              <a:t>Adicionar aulas (Apenas para Professores)</a:t>
            </a:r>
            <a:endParaRPr lang="pt-PT" sz="2400" dirty="0">
              <a:solidFill>
                <a:schemeClr val="bg1">
                  <a:lumMod val="65000"/>
                </a:schemeClr>
              </a:solidFill>
              <a:latin typeface="+mj-lt"/>
            </a:endParaRPr>
          </a:p>
        </p:txBody>
      </p:sp>
      <p:sp>
        <p:nvSpPr>
          <p:cNvPr id="6" name="Marcador de Posição de Conteúdo 2"/>
          <p:cNvSpPr txBox="1">
            <a:spLocks/>
          </p:cNvSpPr>
          <p:nvPr/>
        </p:nvSpPr>
        <p:spPr>
          <a:xfrm>
            <a:off x="377893" y="1785109"/>
            <a:ext cx="8272621" cy="255227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pt-PT" sz="1400" b="1" dirty="0" smtClean="0"/>
              <a:t>Atributo:</a:t>
            </a:r>
            <a:r>
              <a:rPr lang="pt-PT" sz="1400" dirty="0" smtClean="0"/>
              <a:t> Facilidade em adicionar uma aula a um curso.</a:t>
            </a:r>
            <a:endParaRPr lang="en-US" sz="1400" dirty="0" smtClean="0"/>
          </a:p>
          <a:p>
            <a:pPr>
              <a:spcBef>
                <a:spcPts val="1400"/>
              </a:spcBef>
            </a:pPr>
            <a:r>
              <a:rPr lang="pt-PT" sz="1400" b="1" dirty="0" smtClean="0"/>
              <a:t>Medida 1: </a:t>
            </a:r>
            <a:r>
              <a:rPr lang="pt-PT" sz="1400" dirty="0"/>
              <a:t>Tempo que demora a identificar e selecionar a secção:  </a:t>
            </a:r>
            <a:r>
              <a:rPr lang="pt-PT" sz="1400" dirty="0" smtClean="0"/>
              <a:t>“Cursos” </a:t>
            </a:r>
            <a:r>
              <a:rPr lang="pt-PT" sz="1400" dirty="0">
                <a:sym typeface="Wingdings"/>
              </a:rPr>
              <a:t> </a:t>
            </a:r>
            <a:r>
              <a:rPr lang="pt-PT" sz="1400" dirty="0" smtClean="0"/>
              <a:t>”Que Lecciono” </a:t>
            </a:r>
            <a:r>
              <a:rPr lang="pt-PT" sz="1400" dirty="0">
                <a:sym typeface="Wingdings"/>
              </a:rPr>
              <a:t> </a:t>
            </a:r>
            <a:r>
              <a:rPr lang="pt-PT" sz="1400" dirty="0" smtClean="0"/>
              <a:t>“Ver </a:t>
            </a:r>
            <a:r>
              <a:rPr lang="pt-PT" sz="1400" dirty="0" smtClean="0"/>
              <a:t>Curso” </a:t>
            </a:r>
            <a:r>
              <a:rPr lang="pt-PT" sz="1400" dirty="0">
                <a:sym typeface="Wingdings"/>
              </a:rPr>
              <a:t></a:t>
            </a:r>
            <a:r>
              <a:rPr lang="pt-PT" sz="1400" dirty="0" smtClean="0"/>
              <a:t> “Adicionar Aula” </a:t>
            </a:r>
            <a:r>
              <a:rPr lang="pt-PT" sz="1400" dirty="0"/>
              <a:t>e preencher os dados sobre a nova aula.</a:t>
            </a:r>
          </a:p>
          <a:p>
            <a:pPr>
              <a:spcBef>
                <a:spcPts val="1400"/>
              </a:spcBef>
            </a:pPr>
            <a:r>
              <a:rPr lang="pt-PT" sz="1400" b="1" dirty="0" smtClean="0"/>
              <a:t>Medida 2: </a:t>
            </a:r>
            <a:r>
              <a:rPr lang="pt-PT" sz="1400" dirty="0" smtClean="0"/>
              <a:t>Número </a:t>
            </a:r>
            <a:r>
              <a:rPr lang="pt-PT" sz="1400" dirty="0"/>
              <a:t>de erros cometidos</a:t>
            </a:r>
            <a:r>
              <a:rPr lang="pt-PT" sz="1400" dirty="0" smtClean="0"/>
              <a:t>.</a:t>
            </a:r>
            <a:endParaRPr lang="pt-PT" sz="1400" b="1" dirty="0" smtClean="0"/>
          </a:p>
          <a:p>
            <a:pPr>
              <a:spcBef>
                <a:spcPts val="1400"/>
              </a:spcBef>
            </a:pPr>
            <a:r>
              <a:rPr lang="pt-PT" sz="1400" b="1" dirty="0" smtClean="0"/>
              <a:t>Medida </a:t>
            </a:r>
            <a:r>
              <a:rPr lang="pt-PT" sz="1400" b="1" dirty="0"/>
              <a:t>3</a:t>
            </a:r>
            <a:r>
              <a:rPr lang="pt-PT" sz="1400" b="1" dirty="0" smtClean="0"/>
              <a:t>: </a:t>
            </a:r>
            <a:r>
              <a:rPr lang="pt-PT" sz="1400" dirty="0" smtClean="0"/>
              <a:t>Número de cliques feitos até concluir tarefa.</a:t>
            </a:r>
            <a:endParaRPr lang="en-US" sz="1400" dirty="0" smtClean="0"/>
          </a:p>
          <a:p>
            <a:pPr>
              <a:spcBef>
                <a:spcPts val="1400"/>
              </a:spcBef>
            </a:pPr>
            <a:r>
              <a:rPr lang="pt-PT" sz="1400" b="1" dirty="0" smtClean="0"/>
              <a:t>Método da Medição: </a:t>
            </a:r>
            <a:r>
              <a:rPr lang="pt-PT" sz="1400" dirty="0"/>
              <a:t>Na </a:t>
            </a:r>
            <a:r>
              <a:rPr lang="pt-PT" sz="1400" dirty="0" smtClean="0"/>
              <a:t>secção </a:t>
            </a:r>
            <a:r>
              <a:rPr lang="pt-PT" sz="1400" dirty="0" smtClean="0"/>
              <a:t>“Cursos”, </a:t>
            </a:r>
            <a:r>
              <a:rPr lang="pt-PT" sz="1400" dirty="0" err="1" smtClean="0"/>
              <a:t>seleccionar</a:t>
            </a:r>
            <a:r>
              <a:rPr lang="pt-PT" sz="1400" dirty="0" smtClean="0"/>
              <a:t> </a:t>
            </a:r>
            <a:r>
              <a:rPr lang="pt-PT" sz="1400" dirty="0" smtClean="0"/>
              <a:t>“Que Lecciono” e optar pelo curso de Agricultura. Adicionar uma nova aula e preencher os dados conforme lhe são solicitados. </a:t>
            </a:r>
            <a:endParaRPr lang="en-US" sz="1400" dirty="0" smtClean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98474" y="484094"/>
            <a:ext cx="7556313" cy="1116106"/>
          </a:xfrm>
        </p:spPr>
        <p:txBody>
          <a:bodyPr/>
          <a:lstStyle/>
          <a:p>
            <a:r>
              <a:rPr lang="pt-PT" dirty="0"/>
              <a:t>Testes de Usabilidade </a:t>
            </a:r>
            <a:r>
              <a:rPr lang="pt-PT" dirty="0" smtClean="0"/>
              <a:t>		</a:t>
            </a:r>
            <a:r>
              <a:rPr lang="pt-PT" dirty="0"/>
              <a:t>8</a:t>
            </a:r>
            <a:r>
              <a:rPr lang="pt-PT" dirty="0" smtClean="0"/>
              <a:t>/8</a:t>
            </a:r>
            <a:endParaRPr lang="pt-PT" dirty="0"/>
          </a:p>
        </p:txBody>
      </p:sp>
      <p:graphicFrame>
        <p:nvGraphicFramePr>
          <p:cNvPr id="8" name="Tabela 7"/>
          <p:cNvGraphicFramePr>
            <a:graphicFrameLocks noGrp="1"/>
          </p:cNvGraphicFramePr>
          <p:nvPr>
            <p:extLst/>
          </p:nvPr>
        </p:nvGraphicFramePr>
        <p:xfrm>
          <a:off x="700176" y="4487105"/>
          <a:ext cx="7354610" cy="214130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101728"/>
                <a:gridCol w="2501153"/>
                <a:gridCol w="1734671"/>
                <a:gridCol w="2017058"/>
              </a:tblGrid>
              <a:tr h="392711">
                <a:tc>
                  <a:txBody>
                    <a:bodyPr/>
                    <a:lstStyle/>
                    <a:p>
                      <a:pPr algn="ctr"/>
                      <a:endParaRPr lang="pt-PT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Tempo (Medida</a:t>
                      </a:r>
                      <a:r>
                        <a:rPr lang="pt-PT" sz="1400" baseline="0" dirty="0" smtClean="0"/>
                        <a:t> 1)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Erros (Medida</a:t>
                      </a:r>
                      <a:r>
                        <a:rPr lang="pt-PT" sz="1400" baseline="0" dirty="0" smtClean="0"/>
                        <a:t> 2)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Cliques (Medida</a:t>
                      </a:r>
                      <a:r>
                        <a:rPr lang="pt-PT" sz="1400" baseline="0" dirty="0" smtClean="0"/>
                        <a:t> 3)</a:t>
                      </a:r>
                      <a:endParaRPr lang="pt-PT" sz="1400" dirty="0"/>
                    </a:p>
                  </a:txBody>
                  <a:tcPr/>
                </a:tc>
              </a:tr>
              <a:tr h="362589">
                <a:tc>
                  <a:txBody>
                    <a:bodyPr/>
                    <a:lstStyle/>
                    <a:p>
                      <a:pPr algn="ctr"/>
                      <a:endParaRPr lang="pt-PT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Professor</a:t>
                      </a:r>
                      <a:endParaRPr lang="pt-PT" sz="1400" dirty="0"/>
                    </a:p>
                  </a:txBody>
                  <a:tcP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Professor</a:t>
                      </a:r>
                      <a:endParaRPr lang="pt-PT" sz="1400" dirty="0"/>
                    </a:p>
                  </a:txBody>
                  <a:tcP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400" dirty="0" smtClean="0"/>
                        <a:t>Professor</a:t>
                      </a:r>
                    </a:p>
                  </a:txBody>
                  <a:tcP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</a:tr>
              <a:tr h="336655"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err="1" smtClean="0"/>
                        <a:t>Actual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b="0" dirty="0" smtClean="0"/>
                        <a:t>3 minutos</a:t>
                      </a:r>
                      <a:endParaRPr lang="pt-PT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b="0" dirty="0" smtClean="0"/>
                        <a:t>1</a:t>
                      </a:r>
                      <a:endParaRPr lang="pt-PT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b="0" dirty="0" smtClean="0"/>
                        <a:t>12</a:t>
                      </a:r>
                      <a:endParaRPr lang="pt-PT" sz="1400" b="0" dirty="0"/>
                    </a:p>
                  </a:txBody>
                  <a:tcPr/>
                </a:tc>
              </a:tr>
              <a:tr h="336655"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Aceitável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5 minutos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3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14</a:t>
                      </a:r>
                      <a:endParaRPr lang="pt-PT" sz="1400" dirty="0"/>
                    </a:p>
                  </a:txBody>
                  <a:tcPr/>
                </a:tc>
              </a:tr>
              <a:tr h="336655"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err="1" smtClean="0"/>
                        <a:t>Objectivo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2 minutos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1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11</a:t>
                      </a:r>
                      <a:endParaRPr lang="pt-PT" sz="1400" dirty="0"/>
                    </a:p>
                  </a:txBody>
                  <a:tcPr/>
                </a:tc>
              </a:tr>
              <a:tr h="376039"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Ideal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1 minuto</a:t>
                      </a:r>
                      <a:r>
                        <a:rPr lang="pt-PT" sz="1400" baseline="0" dirty="0" smtClean="0"/>
                        <a:t> e 30 segundos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0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9</a:t>
                      </a:r>
                      <a:endParaRPr lang="pt-PT" sz="14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95692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4612341" y="4839820"/>
            <a:ext cx="4253752" cy="1776133"/>
          </a:xfrm>
        </p:spPr>
        <p:txBody>
          <a:bodyPr>
            <a:normAutofit fontScale="90000"/>
          </a:bodyPr>
          <a:lstStyle/>
          <a:p>
            <a:r>
              <a:rPr lang="pt-PT" dirty="0" smtClean="0"/>
              <a:t>Tarefas mais importantes e representativas da nossa plataforma</a:t>
            </a:r>
            <a:endParaRPr lang="pt-PT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2341" y="206188"/>
            <a:ext cx="4253752" cy="2174837"/>
          </a:xfrm>
          <a:prstGeom prst="rect">
            <a:avLst/>
          </a:prstGeom>
        </p:spPr>
      </p:pic>
      <p:sp>
        <p:nvSpPr>
          <p:cNvPr id="5" name="Título 1"/>
          <p:cNvSpPr txBox="1">
            <a:spLocks/>
          </p:cNvSpPr>
          <p:nvPr/>
        </p:nvSpPr>
        <p:spPr>
          <a:xfrm>
            <a:off x="1008528" y="1800000"/>
            <a:ext cx="2891119" cy="116205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b="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 sz="6000" smtClean="0">
                <a:solidFill>
                  <a:schemeClr val="bg1"/>
                </a:solidFill>
              </a:rPr>
              <a:t>Tarefas</a:t>
            </a:r>
            <a:endParaRPr lang="pt-PT" sz="6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5793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57" y="366486"/>
            <a:ext cx="6013115" cy="4394200"/>
          </a:xfrm>
          <a:prstGeom prst="rect">
            <a:avLst/>
          </a:prstGeom>
        </p:spPr>
      </p:pic>
      <p:sp>
        <p:nvSpPr>
          <p:cNvPr id="3" name="CaixaDeTexto 2"/>
          <p:cNvSpPr txBox="1"/>
          <p:nvPr/>
        </p:nvSpPr>
        <p:spPr>
          <a:xfrm>
            <a:off x="500742" y="446954"/>
            <a:ext cx="309700" cy="369332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pt-PT" b="1" smtClean="0"/>
              <a:t>1</a:t>
            </a:r>
            <a:endParaRPr lang="pt-PT" b="1"/>
          </a:p>
        </p:txBody>
      </p:sp>
      <p:sp>
        <p:nvSpPr>
          <p:cNvPr id="4" name="Oval 3"/>
          <p:cNvSpPr/>
          <p:nvPr/>
        </p:nvSpPr>
        <p:spPr>
          <a:xfrm>
            <a:off x="1451964" y="798286"/>
            <a:ext cx="918134" cy="307789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5" name="Oval 4"/>
          <p:cNvSpPr/>
          <p:nvPr/>
        </p:nvSpPr>
        <p:spPr>
          <a:xfrm>
            <a:off x="1499778" y="1106075"/>
            <a:ext cx="677366" cy="183565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0098" y="1852452"/>
            <a:ext cx="6386627" cy="4669948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2443692" y="3889466"/>
            <a:ext cx="1370319" cy="392248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8" name="CaixaDeTexto 7"/>
          <p:cNvSpPr txBox="1"/>
          <p:nvPr/>
        </p:nvSpPr>
        <p:spPr>
          <a:xfrm>
            <a:off x="2527397" y="1978767"/>
            <a:ext cx="309700" cy="369332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pt-PT" b="1" dirty="0" smtClean="0"/>
              <a:t>2</a:t>
            </a:r>
            <a:endParaRPr lang="pt-PT" b="1" dirty="0"/>
          </a:p>
        </p:txBody>
      </p:sp>
    </p:spTree>
    <p:extLst>
      <p:ext uri="{BB962C8B-B14F-4D97-AF65-F5344CB8AC3E}">
        <p14:creationId xmlns:p14="http://schemas.microsoft.com/office/powerpoint/2010/main" val="582252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m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0931" y="3242094"/>
            <a:ext cx="5507915" cy="3449219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123" y="192792"/>
            <a:ext cx="5507915" cy="3548764"/>
          </a:xfrm>
          <a:prstGeom prst="rect">
            <a:avLst/>
          </a:prstGeom>
        </p:spPr>
      </p:pic>
      <p:sp>
        <p:nvSpPr>
          <p:cNvPr id="3" name="CaixaDeTexto 2"/>
          <p:cNvSpPr txBox="1"/>
          <p:nvPr/>
        </p:nvSpPr>
        <p:spPr>
          <a:xfrm>
            <a:off x="377025" y="378452"/>
            <a:ext cx="336843" cy="369332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pt-PT" b="1"/>
              <a:t>3</a:t>
            </a:r>
            <a:endParaRPr lang="pt-PT" b="1"/>
          </a:p>
        </p:txBody>
      </p:sp>
      <p:sp>
        <p:nvSpPr>
          <p:cNvPr id="4" name="Oval 3"/>
          <p:cNvSpPr/>
          <p:nvPr/>
        </p:nvSpPr>
        <p:spPr>
          <a:xfrm>
            <a:off x="4560922" y="1279574"/>
            <a:ext cx="860931" cy="351807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4" name="CaixaDeTexto 13"/>
          <p:cNvSpPr txBox="1"/>
          <p:nvPr/>
        </p:nvSpPr>
        <p:spPr>
          <a:xfrm>
            <a:off x="8371749" y="3372224"/>
            <a:ext cx="336843" cy="369332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pt-PT" b="1" dirty="0" smtClean="0"/>
              <a:t>4</a:t>
            </a:r>
            <a:endParaRPr lang="pt-PT" b="1" dirty="0"/>
          </a:p>
        </p:txBody>
      </p:sp>
      <p:sp>
        <p:nvSpPr>
          <p:cNvPr id="15" name="Oval 14"/>
          <p:cNvSpPr/>
          <p:nvPr/>
        </p:nvSpPr>
        <p:spPr>
          <a:xfrm>
            <a:off x="7901291" y="4250478"/>
            <a:ext cx="860931" cy="351807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877087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91669" y="2571750"/>
            <a:ext cx="2891119" cy="1162050"/>
          </a:xfrm>
        </p:spPr>
        <p:txBody>
          <a:bodyPr>
            <a:normAutofit/>
          </a:bodyPr>
          <a:lstStyle/>
          <a:p>
            <a:r>
              <a:rPr lang="pt-PT" sz="6000" smtClean="0"/>
              <a:t>Tarefas</a:t>
            </a:r>
            <a:endParaRPr lang="pt-PT" sz="6000"/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>
          <a:xfrm>
            <a:off x="4168775" y="1290918"/>
            <a:ext cx="5405531" cy="4835245"/>
          </a:xfrm>
        </p:spPr>
        <p:txBody>
          <a:bodyPr>
            <a:normAutofit/>
          </a:bodyPr>
          <a:lstStyle/>
          <a:p>
            <a:r>
              <a:rPr lang="pt-PT" sz="2000" dirty="0"/>
              <a:t>Criar </a:t>
            </a:r>
            <a:r>
              <a:rPr lang="pt-PT" sz="2000" dirty="0"/>
              <a:t>Conta </a:t>
            </a:r>
          </a:p>
          <a:p>
            <a:r>
              <a:rPr lang="pt-PT" sz="2000" dirty="0" smtClean="0"/>
              <a:t>Inscrever </a:t>
            </a:r>
            <a:r>
              <a:rPr lang="pt-PT" sz="2000" dirty="0"/>
              <a:t>no Curso </a:t>
            </a:r>
            <a:endParaRPr lang="pt-PT" sz="2000" dirty="0" smtClean="0"/>
          </a:p>
          <a:p>
            <a:r>
              <a:rPr lang="pt-PT" sz="2000" dirty="0" smtClean="0"/>
              <a:t>Entrar </a:t>
            </a:r>
            <a:r>
              <a:rPr lang="pt-PT" sz="2000" dirty="0"/>
              <a:t>na conta (login</a:t>
            </a:r>
            <a:r>
              <a:rPr lang="pt-PT" sz="2000" dirty="0" smtClean="0"/>
              <a:t>) </a:t>
            </a:r>
            <a:endParaRPr lang="pt-PT" sz="2000" dirty="0"/>
          </a:p>
          <a:p>
            <a:r>
              <a:rPr lang="pt-PT" sz="2000" dirty="0"/>
              <a:t>Pesquisar curso por </a:t>
            </a:r>
            <a:r>
              <a:rPr lang="pt-PT" sz="2000" dirty="0" smtClean="0"/>
              <a:t>nome </a:t>
            </a:r>
            <a:endParaRPr lang="pt-PT" sz="2000" dirty="0"/>
          </a:p>
          <a:p>
            <a:r>
              <a:rPr lang="pt-PT" sz="2000" dirty="0" smtClean="0"/>
              <a:t>Iniciar </a:t>
            </a:r>
            <a:r>
              <a:rPr lang="pt-PT" sz="2000" dirty="0"/>
              <a:t>a Visualização do </a:t>
            </a:r>
            <a:r>
              <a:rPr lang="pt-PT" sz="2000" dirty="0" smtClean="0"/>
              <a:t>vídeo </a:t>
            </a:r>
            <a:endParaRPr lang="pt-PT" sz="2000" dirty="0"/>
          </a:p>
          <a:p>
            <a:r>
              <a:rPr lang="pt-PT" sz="2000" dirty="0"/>
              <a:t>Ver perfil da </a:t>
            </a:r>
            <a:r>
              <a:rPr lang="pt-PT" sz="2000" dirty="0" smtClean="0"/>
              <a:t>conta </a:t>
            </a:r>
            <a:endParaRPr lang="pt-PT" sz="2000" dirty="0"/>
          </a:p>
          <a:p>
            <a:r>
              <a:rPr lang="pt-PT" sz="2000" dirty="0"/>
              <a:t>Criar </a:t>
            </a:r>
            <a:r>
              <a:rPr lang="pt-PT" sz="2000" dirty="0" smtClean="0"/>
              <a:t>Curso </a:t>
            </a:r>
            <a:endParaRPr lang="pt-PT" sz="2000" dirty="0"/>
          </a:p>
          <a:p>
            <a:r>
              <a:rPr lang="pt-PT" sz="2000" dirty="0"/>
              <a:t>Adicionar </a:t>
            </a:r>
            <a:r>
              <a:rPr lang="pt-PT" sz="2000" dirty="0" smtClean="0"/>
              <a:t>Aulas </a:t>
            </a:r>
            <a:endParaRPr lang="pt-PT" sz="2000" dirty="0"/>
          </a:p>
          <a:p>
            <a:endParaRPr lang="pt-PT" sz="1600" dirty="0"/>
          </a:p>
        </p:txBody>
      </p:sp>
    </p:spTree>
    <p:extLst>
      <p:ext uri="{BB962C8B-B14F-4D97-AF65-F5344CB8AC3E}">
        <p14:creationId xmlns:p14="http://schemas.microsoft.com/office/powerpoint/2010/main" val="619718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4625788" y="4760259"/>
            <a:ext cx="4213412" cy="1627093"/>
          </a:xfrm>
        </p:spPr>
        <p:txBody>
          <a:bodyPr>
            <a:normAutofit/>
          </a:bodyPr>
          <a:lstStyle/>
          <a:p>
            <a:r>
              <a:rPr lang="pt-PT" dirty="0" smtClean="0"/>
              <a:t>Especificação dos testes de usabilidade para cada tarefa</a:t>
            </a:r>
            <a:endParaRPr lang="pt-PT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5788" y="2353235"/>
            <a:ext cx="2084294" cy="2084294"/>
          </a:xfrm>
          <a:prstGeom prst="rect">
            <a:avLst/>
          </a:prstGeom>
        </p:spPr>
      </p:pic>
      <p:sp>
        <p:nvSpPr>
          <p:cNvPr id="6" name="Marcador de Posição do Texto 5"/>
          <p:cNvSpPr txBox="1">
            <a:spLocks/>
          </p:cNvSpPr>
          <p:nvPr/>
        </p:nvSpPr>
        <p:spPr>
          <a:xfrm>
            <a:off x="271389" y="1417185"/>
            <a:ext cx="4199021" cy="197819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5400" smtClean="0">
                <a:solidFill>
                  <a:schemeClr val="bg1"/>
                </a:solidFill>
              </a:rPr>
              <a:t>Testes de usabilidade</a:t>
            </a:r>
            <a:endParaRPr lang="pt-PT" sz="6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0242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smtClean="0"/>
              <a:t>Testes de Usabilidade		1/8</a:t>
            </a:r>
            <a:endParaRPr lang="pt-PT" dirty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498473" y="1214717"/>
            <a:ext cx="7556313" cy="8382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PT" sz="2400" dirty="0" smtClean="0">
                <a:solidFill>
                  <a:schemeClr val="bg1">
                    <a:lumMod val="65000"/>
                  </a:schemeClr>
                </a:solidFill>
                <a:latin typeface="+mj-lt"/>
              </a:rPr>
              <a:t>Criar conta</a:t>
            </a:r>
            <a:endParaRPr lang="pt-PT" sz="2400" dirty="0">
              <a:solidFill>
                <a:schemeClr val="bg1">
                  <a:lumMod val="65000"/>
                </a:schemeClr>
              </a:solidFill>
              <a:latin typeface="+mj-lt"/>
            </a:endParaRPr>
          </a:p>
        </p:txBody>
      </p:sp>
      <p:graphicFrame>
        <p:nvGraphicFramePr>
          <p:cNvPr id="4" name="Tabe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524493"/>
              </p:ext>
            </p:extLst>
          </p:nvPr>
        </p:nvGraphicFramePr>
        <p:xfrm>
          <a:off x="801916" y="4531662"/>
          <a:ext cx="7127796" cy="204586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74765"/>
                <a:gridCol w="968189"/>
                <a:gridCol w="968189"/>
                <a:gridCol w="880782"/>
                <a:gridCol w="995971"/>
                <a:gridCol w="952587"/>
                <a:gridCol w="1087313"/>
              </a:tblGrid>
              <a:tr h="336655">
                <a:tc>
                  <a:txBody>
                    <a:bodyPr/>
                    <a:lstStyle/>
                    <a:p>
                      <a:pPr algn="ctr"/>
                      <a:endParaRPr lang="pt-PT" sz="1400" dirty="0"/>
                    </a:p>
                  </a:txBody>
                  <a:tcP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Tempo (Medida</a:t>
                      </a:r>
                      <a:r>
                        <a:rPr lang="pt-PT" sz="1400" baseline="0" dirty="0" smtClean="0"/>
                        <a:t> 1)</a:t>
                      </a:r>
                      <a:endParaRPr lang="pt-PT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Erros (Medida</a:t>
                      </a:r>
                      <a:r>
                        <a:rPr lang="pt-PT" sz="1400" baseline="0" dirty="0" smtClean="0"/>
                        <a:t> 2)</a:t>
                      </a:r>
                      <a:endParaRPr lang="pt-PT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Cliques (Medida</a:t>
                      </a:r>
                      <a:r>
                        <a:rPr lang="pt-PT" sz="1400" baseline="0" dirty="0" smtClean="0"/>
                        <a:t> 3)</a:t>
                      </a:r>
                      <a:endParaRPr lang="pt-PT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</a:tr>
              <a:tr h="362589">
                <a:tc>
                  <a:txBody>
                    <a:bodyPr/>
                    <a:lstStyle/>
                    <a:p>
                      <a:pPr algn="ctr"/>
                      <a:endParaRPr lang="pt-PT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Aluno</a:t>
                      </a:r>
                      <a:endParaRPr lang="pt-PT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Professor</a:t>
                      </a:r>
                      <a:endParaRPr lang="pt-PT" sz="1400" dirty="0"/>
                    </a:p>
                  </a:txBody>
                  <a:tcP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Aluno</a:t>
                      </a:r>
                      <a:endParaRPr lang="pt-PT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Professor</a:t>
                      </a:r>
                      <a:endParaRPr lang="pt-PT" sz="1400" dirty="0"/>
                    </a:p>
                  </a:txBody>
                  <a:tcP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Aluno</a:t>
                      </a:r>
                      <a:endParaRPr lang="pt-PT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400" dirty="0" smtClean="0"/>
                        <a:t>Professor</a:t>
                      </a:r>
                    </a:p>
                  </a:txBody>
                  <a:tcP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</a:tr>
              <a:tr h="336655"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err="1" smtClean="0"/>
                        <a:t>Actual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b="0" dirty="0" smtClean="0"/>
                        <a:t>3 minutos</a:t>
                      </a:r>
                      <a:endParaRPr lang="pt-PT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b="0" dirty="0" smtClean="0"/>
                        <a:t>1 minuto</a:t>
                      </a:r>
                      <a:endParaRPr lang="pt-PT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b="0" dirty="0" smtClean="0"/>
                        <a:t>3</a:t>
                      </a:r>
                      <a:endParaRPr lang="pt-PT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400" b="0" dirty="0" smtClean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b="0" dirty="0" smtClean="0"/>
                        <a:t>5</a:t>
                      </a:r>
                      <a:endParaRPr lang="pt-PT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3</a:t>
                      </a:r>
                      <a:endParaRPr lang="pt-PT" sz="1400" dirty="0"/>
                    </a:p>
                  </a:txBody>
                  <a:tcPr/>
                </a:tc>
              </a:tr>
              <a:tr h="336655"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Aceitável</a:t>
                      </a:r>
                      <a:endParaRPr lang="pt-PT" sz="14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2 minutos</a:t>
                      </a:r>
                      <a:endParaRPr lang="pt-PT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1</a:t>
                      </a:r>
                      <a:endParaRPr lang="pt-PT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3</a:t>
                      </a:r>
                      <a:endParaRPr lang="pt-PT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</a:tr>
              <a:tr h="336655"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err="1" smtClean="0"/>
                        <a:t>Objectivo</a:t>
                      </a:r>
                      <a:endParaRPr lang="pt-PT" sz="14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1 minuto</a:t>
                      </a:r>
                      <a:endParaRPr lang="pt-PT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0</a:t>
                      </a:r>
                      <a:endParaRPr lang="pt-PT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3</a:t>
                      </a:r>
                      <a:endParaRPr lang="pt-PT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</a:tr>
              <a:tr h="336655"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Ideal</a:t>
                      </a:r>
                      <a:endParaRPr lang="pt-PT" sz="14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30 segundos</a:t>
                      </a:r>
                      <a:endParaRPr lang="pt-PT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0</a:t>
                      </a:r>
                      <a:endParaRPr lang="pt-PT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3</a:t>
                      </a:r>
                      <a:endParaRPr lang="pt-PT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0" name="Marcador de Posição de Conteúdo 2"/>
          <p:cNvSpPr>
            <a:spLocks noGrp="1"/>
          </p:cNvSpPr>
          <p:nvPr>
            <p:ph idx="1"/>
          </p:nvPr>
        </p:nvSpPr>
        <p:spPr>
          <a:xfrm>
            <a:off x="498473" y="1949823"/>
            <a:ext cx="8349692" cy="2716305"/>
          </a:xfrm>
        </p:spPr>
        <p:txBody>
          <a:bodyPr>
            <a:noAutofit/>
          </a:bodyPr>
          <a:lstStyle/>
          <a:p>
            <a:r>
              <a:rPr lang="pt-PT" sz="1400" b="1" dirty="0" smtClean="0">
                <a:solidFill>
                  <a:schemeClr val="accent1"/>
                </a:solidFill>
              </a:rPr>
              <a:t>Atributo: </a:t>
            </a:r>
            <a:r>
              <a:rPr lang="pt-PT" sz="1400" dirty="0" smtClean="0">
                <a:solidFill>
                  <a:schemeClr val="accent1"/>
                </a:solidFill>
              </a:rPr>
              <a:t> </a:t>
            </a:r>
            <a:r>
              <a:rPr lang="pt-PT" sz="1400" dirty="0"/>
              <a:t>Facilidade em criar conta com pouca experiência</a:t>
            </a:r>
            <a:endParaRPr lang="en-US" sz="1400" dirty="0"/>
          </a:p>
          <a:p>
            <a:r>
              <a:rPr lang="pt-PT" sz="1400" b="1" dirty="0" smtClean="0">
                <a:solidFill>
                  <a:schemeClr val="accent1"/>
                </a:solidFill>
              </a:rPr>
              <a:t>Medida 1:</a:t>
            </a:r>
            <a:r>
              <a:rPr lang="pt-PT" sz="1400" dirty="0" smtClean="0">
                <a:solidFill>
                  <a:schemeClr val="accent1"/>
                </a:solidFill>
              </a:rPr>
              <a:t> </a:t>
            </a:r>
            <a:r>
              <a:rPr lang="pt-PT" sz="1400" dirty="0" smtClean="0"/>
              <a:t> Tempo até concluir o registo, excluindo o preenchimento de cada campo.</a:t>
            </a:r>
          </a:p>
          <a:p>
            <a:r>
              <a:rPr lang="pt-PT" sz="1400" b="1" dirty="0">
                <a:solidFill>
                  <a:schemeClr val="accent1"/>
                </a:solidFill>
              </a:rPr>
              <a:t>Medida </a:t>
            </a:r>
            <a:r>
              <a:rPr lang="pt-PT" sz="1400" b="1" dirty="0" smtClean="0">
                <a:solidFill>
                  <a:schemeClr val="accent1"/>
                </a:solidFill>
              </a:rPr>
              <a:t>2:</a:t>
            </a:r>
            <a:r>
              <a:rPr lang="pt-PT" sz="1400" dirty="0" smtClean="0">
                <a:solidFill>
                  <a:schemeClr val="accent1"/>
                </a:solidFill>
              </a:rPr>
              <a:t> </a:t>
            </a:r>
            <a:r>
              <a:rPr lang="pt-PT" sz="1400" dirty="0" smtClean="0"/>
              <a:t> </a:t>
            </a:r>
            <a:r>
              <a:rPr lang="pt-PT" sz="1400" dirty="0"/>
              <a:t>Número de erros cometidos até iniciar o </a:t>
            </a:r>
            <a:r>
              <a:rPr lang="pt-PT" sz="1400" dirty="0" smtClean="0"/>
              <a:t>registo</a:t>
            </a:r>
          </a:p>
          <a:p>
            <a:r>
              <a:rPr lang="pt-PT" sz="1400" b="1" dirty="0" smtClean="0">
                <a:solidFill>
                  <a:schemeClr val="accent1"/>
                </a:solidFill>
              </a:rPr>
              <a:t>Medida 3:</a:t>
            </a:r>
            <a:r>
              <a:rPr lang="pt-PT" sz="1400" dirty="0" smtClean="0">
                <a:solidFill>
                  <a:schemeClr val="accent1"/>
                </a:solidFill>
              </a:rPr>
              <a:t> </a:t>
            </a:r>
            <a:r>
              <a:rPr lang="pt-PT" sz="1400" dirty="0" smtClean="0"/>
              <a:t> Número </a:t>
            </a:r>
            <a:r>
              <a:rPr lang="pt-PT" sz="1400" dirty="0"/>
              <a:t>de cliques necessários </a:t>
            </a:r>
            <a:endParaRPr lang="pt-PT" sz="1400" dirty="0" smtClean="0"/>
          </a:p>
          <a:p>
            <a:r>
              <a:rPr lang="pt-PT" sz="1400" b="1" dirty="0" smtClean="0">
                <a:solidFill>
                  <a:schemeClr val="accent1"/>
                </a:solidFill>
              </a:rPr>
              <a:t>Método de medição: </a:t>
            </a:r>
            <a:r>
              <a:rPr lang="pt-PT" sz="1400" dirty="0" smtClean="0"/>
              <a:t> Criar uma conta de aluno para o Aníbal Silva, com o nome de utilizador </a:t>
            </a:r>
            <a:r>
              <a:rPr lang="pt-PT" sz="1400" i="1" dirty="0" smtClean="0"/>
              <a:t>“presidente”</a:t>
            </a:r>
            <a:r>
              <a:rPr lang="pt-PT" sz="1400" dirty="0" smtClean="0"/>
              <a:t>, password </a:t>
            </a:r>
            <a:r>
              <a:rPr lang="pt-PT" sz="1400" i="1" dirty="0" smtClean="0"/>
              <a:t>“maria”</a:t>
            </a:r>
            <a:r>
              <a:rPr lang="pt-PT" sz="1400" dirty="0" smtClean="0"/>
              <a:t>, e como método de contacto o e-mail “</a:t>
            </a:r>
            <a:r>
              <a:rPr lang="pt-PT" sz="1400" dirty="0" err="1" smtClean="0"/>
              <a:t>belem@presidencia.pt</a:t>
            </a:r>
            <a:r>
              <a:rPr lang="pt-PT" sz="1400" dirty="0" smtClean="0"/>
              <a:t>”.</a:t>
            </a:r>
          </a:p>
          <a:p>
            <a:endParaRPr lang="pt-BR" sz="1400" dirty="0"/>
          </a:p>
        </p:txBody>
      </p:sp>
    </p:spTree>
    <p:extLst>
      <p:ext uri="{BB962C8B-B14F-4D97-AF65-F5344CB8AC3E}">
        <p14:creationId xmlns:p14="http://schemas.microsoft.com/office/powerpoint/2010/main" val="514507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141" y="403412"/>
            <a:ext cx="4105835" cy="4206535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1624" y="403412"/>
            <a:ext cx="4025152" cy="4123873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9076" y="2017058"/>
            <a:ext cx="4383800" cy="4491318"/>
          </a:xfrm>
          <a:prstGeom prst="rect">
            <a:avLst/>
          </a:prstGeom>
        </p:spPr>
      </p:pic>
      <p:sp>
        <p:nvSpPr>
          <p:cNvPr id="4" name="CaixaDeTexto 3"/>
          <p:cNvSpPr txBox="1"/>
          <p:nvPr/>
        </p:nvSpPr>
        <p:spPr>
          <a:xfrm>
            <a:off x="457200" y="403412"/>
            <a:ext cx="309700" cy="369332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pt-PT" b="1" smtClean="0"/>
              <a:t>1</a:t>
            </a:r>
            <a:endParaRPr lang="pt-PT" b="1"/>
          </a:p>
        </p:txBody>
      </p:sp>
      <p:sp>
        <p:nvSpPr>
          <p:cNvPr id="6" name="CaixaDeTexto 5"/>
          <p:cNvSpPr txBox="1"/>
          <p:nvPr/>
        </p:nvSpPr>
        <p:spPr>
          <a:xfrm>
            <a:off x="2371582" y="2137347"/>
            <a:ext cx="311304" cy="369332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pt-PT" b="1" dirty="0"/>
              <a:t>2</a:t>
            </a:r>
          </a:p>
        </p:txBody>
      </p:sp>
      <p:sp>
        <p:nvSpPr>
          <p:cNvPr id="8" name="CaixaDeTexto 7"/>
          <p:cNvSpPr txBox="1"/>
          <p:nvPr/>
        </p:nvSpPr>
        <p:spPr>
          <a:xfrm>
            <a:off x="5079970" y="525634"/>
            <a:ext cx="311304" cy="369332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pt-PT" b="1" dirty="0" smtClean="0"/>
              <a:t>3</a:t>
            </a:r>
            <a:endParaRPr lang="pt-PT" b="1" dirty="0"/>
          </a:p>
        </p:txBody>
      </p:sp>
      <p:sp>
        <p:nvSpPr>
          <p:cNvPr id="9" name="Oval 8"/>
          <p:cNvSpPr/>
          <p:nvPr/>
        </p:nvSpPr>
        <p:spPr>
          <a:xfrm>
            <a:off x="3718111" y="710300"/>
            <a:ext cx="692524" cy="399084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0" name="Oval 9"/>
          <p:cNvSpPr/>
          <p:nvPr/>
        </p:nvSpPr>
        <p:spPr>
          <a:xfrm>
            <a:off x="4091266" y="5604197"/>
            <a:ext cx="830358" cy="590522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1" name="Oval 10"/>
          <p:cNvSpPr/>
          <p:nvPr/>
        </p:nvSpPr>
        <p:spPr>
          <a:xfrm>
            <a:off x="7544919" y="1057392"/>
            <a:ext cx="477372" cy="184666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507018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Testes de Usabilidade </a:t>
            </a:r>
            <a:r>
              <a:rPr lang="pt-PT" dirty="0" smtClean="0"/>
              <a:t>		</a:t>
            </a:r>
            <a:r>
              <a:rPr lang="pt-PT" dirty="0" smtClean="0"/>
              <a:t>2/8</a:t>
            </a:r>
            <a:endParaRPr lang="pt-PT" dirty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498473" y="1214717"/>
            <a:ext cx="7556313" cy="8382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PT" sz="2400" dirty="0" smtClean="0">
                <a:solidFill>
                  <a:schemeClr val="bg1">
                    <a:lumMod val="65000"/>
                  </a:schemeClr>
                </a:solidFill>
                <a:latin typeface="+mj-lt"/>
              </a:rPr>
              <a:t>Inscrever no curso</a:t>
            </a:r>
            <a:endParaRPr lang="pt-PT" sz="2400" dirty="0">
              <a:solidFill>
                <a:schemeClr val="bg1">
                  <a:lumMod val="65000"/>
                </a:schemeClr>
              </a:solidFill>
              <a:latin typeface="+mj-lt"/>
            </a:endParaRPr>
          </a:p>
        </p:txBody>
      </p:sp>
      <p:sp>
        <p:nvSpPr>
          <p:cNvPr id="9" name="Marcador de Posição de Conteúdo 2"/>
          <p:cNvSpPr>
            <a:spLocks noGrp="1"/>
          </p:cNvSpPr>
          <p:nvPr>
            <p:ph idx="1"/>
          </p:nvPr>
        </p:nvSpPr>
        <p:spPr>
          <a:xfrm>
            <a:off x="498473" y="1819836"/>
            <a:ext cx="8348992" cy="2604247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pt-PT" sz="1400" b="1" dirty="0" smtClean="0">
                <a:solidFill>
                  <a:schemeClr val="accent1"/>
                </a:solidFill>
              </a:rPr>
              <a:t>Atributo: </a:t>
            </a:r>
            <a:r>
              <a:rPr lang="pt-PT" sz="1400" dirty="0"/>
              <a:t>Facilidade em inscrever num curso para o frequentar</a:t>
            </a:r>
            <a:endParaRPr lang="en-US" sz="1400" dirty="0"/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pt-PT" sz="1400" b="1" dirty="0" smtClean="0">
                <a:solidFill>
                  <a:schemeClr val="accent1"/>
                </a:solidFill>
              </a:rPr>
              <a:t>Medida </a:t>
            </a:r>
            <a:r>
              <a:rPr lang="pt-PT" sz="1400" b="1" dirty="0">
                <a:solidFill>
                  <a:schemeClr val="accent1"/>
                </a:solidFill>
              </a:rPr>
              <a:t>1:</a:t>
            </a:r>
            <a:r>
              <a:rPr lang="pt-PT" sz="1400" dirty="0">
                <a:solidFill>
                  <a:schemeClr val="accent1"/>
                </a:solidFill>
              </a:rPr>
              <a:t> </a:t>
            </a:r>
            <a:r>
              <a:rPr lang="pt-PT" sz="1400" dirty="0"/>
              <a:t> Tempo até concluir o registo, excluindo o preenchimento de cada campo.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pt-PT" sz="1400" b="1" dirty="0">
                <a:solidFill>
                  <a:schemeClr val="accent1"/>
                </a:solidFill>
              </a:rPr>
              <a:t>Medida 2:</a:t>
            </a:r>
            <a:r>
              <a:rPr lang="pt-PT" sz="1400" dirty="0">
                <a:solidFill>
                  <a:schemeClr val="accent1"/>
                </a:solidFill>
              </a:rPr>
              <a:t> </a:t>
            </a:r>
            <a:r>
              <a:rPr lang="pt-PT" sz="1400" dirty="0"/>
              <a:t> Número de erros cometidos até </a:t>
            </a:r>
            <a:r>
              <a:rPr lang="pt-PT" sz="1400" dirty="0" smtClean="0"/>
              <a:t>fazer inscrição para frequentar.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pt-PT" sz="1400" b="1" dirty="0" smtClean="0">
                <a:solidFill>
                  <a:schemeClr val="accent1"/>
                </a:solidFill>
              </a:rPr>
              <a:t>Medida </a:t>
            </a:r>
            <a:r>
              <a:rPr lang="pt-PT" sz="1400" b="1" dirty="0">
                <a:solidFill>
                  <a:schemeClr val="accent1"/>
                </a:solidFill>
              </a:rPr>
              <a:t>3:</a:t>
            </a:r>
            <a:r>
              <a:rPr lang="pt-PT" sz="1400" dirty="0">
                <a:solidFill>
                  <a:schemeClr val="accent1"/>
                </a:solidFill>
              </a:rPr>
              <a:t> </a:t>
            </a:r>
            <a:r>
              <a:rPr lang="pt-PT" sz="1400" dirty="0"/>
              <a:t> Número de cliques necessários 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pt-PT" sz="1400" b="1" dirty="0" smtClean="0">
                <a:solidFill>
                  <a:schemeClr val="accent1"/>
                </a:solidFill>
              </a:rPr>
              <a:t>Método </a:t>
            </a:r>
            <a:r>
              <a:rPr lang="pt-PT" sz="1400" b="1" dirty="0">
                <a:solidFill>
                  <a:schemeClr val="accent1"/>
                </a:solidFill>
              </a:rPr>
              <a:t>de </a:t>
            </a:r>
            <a:r>
              <a:rPr lang="pt-PT" sz="1400" b="1" dirty="0" smtClean="0">
                <a:solidFill>
                  <a:schemeClr val="accent1"/>
                </a:solidFill>
              </a:rPr>
              <a:t>medição: </a:t>
            </a:r>
            <a:r>
              <a:rPr lang="pt-PT" sz="1400" dirty="0"/>
              <a:t>Estando na página de um curso (por exemplo, </a:t>
            </a:r>
            <a:r>
              <a:rPr lang="pt-PT" sz="1400" dirty="0" smtClean="0"/>
              <a:t>Agricultura), </a:t>
            </a:r>
            <a:r>
              <a:rPr lang="pt-PT" sz="1400" dirty="0"/>
              <a:t>clicar no botão </a:t>
            </a:r>
            <a:r>
              <a:rPr lang="pt-PT" sz="1400" dirty="0" smtClean="0"/>
              <a:t>“Frequentar Curso”, </a:t>
            </a:r>
            <a:r>
              <a:rPr lang="pt-PT" sz="1400" dirty="0"/>
              <a:t>excluindo tempo de ler descrições ou ver vídeos de </a:t>
            </a:r>
            <a:r>
              <a:rPr lang="pt-PT" sz="1400" dirty="0" smtClean="0"/>
              <a:t>apresentação, tendo em conta que já entrou na sua conta , ou seja, tem o “login” feito.</a:t>
            </a:r>
          </a:p>
        </p:txBody>
      </p:sp>
      <p:graphicFrame>
        <p:nvGraphicFramePr>
          <p:cNvPr id="7" name="Tabe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042322"/>
              </p:ext>
            </p:extLst>
          </p:nvPr>
        </p:nvGraphicFramePr>
        <p:xfrm>
          <a:off x="700176" y="4563037"/>
          <a:ext cx="7354610" cy="208076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101728"/>
                <a:gridCol w="1237129"/>
                <a:gridCol w="1264024"/>
                <a:gridCol w="739588"/>
                <a:gridCol w="995083"/>
                <a:gridCol w="874060"/>
                <a:gridCol w="1142998"/>
              </a:tblGrid>
              <a:tr h="332174">
                <a:tc>
                  <a:txBody>
                    <a:bodyPr/>
                    <a:lstStyle/>
                    <a:p>
                      <a:pPr algn="ctr"/>
                      <a:endParaRPr lang="pt-PT" sz="1400" dirty="0"/>
                    </a:p>
                  </a:txBody>
                  <a:tcP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Tempo (Medida</a:t>
                      </a:r>
                      <a:r>
                        <a:rPr lang="pt-PT" sz="1400" baseline="0" dirty="0" smtClean="0"/>
                        <a:t> 1)</a:t>
                      </a:r>
                      <a:endParaRPr lang="pt-PT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Erros (Medida</a:t>
                      </a:r>
                      <a:r>
                        <a:rPr lang="pt-PT" sz="1400" baseline="0" dirty="0" smtClean="0"/>
                        <a:t> 2)</a:t>
                      </a:r>
                      <a:endParaRPr lang="pt-PT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Cliques (Medida</a:t>
                      </a:r>
                      <a:r>
                        <a:rPr lang="pt-PT" sz="1400" baseline="0" dirty="0" smtClean="0"/>
                        <a:t> 3)</a:t>
                      </a:r>
                      <a:endParaRPr lang="pt-PT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</a:tr>
              <a:tr h="362589">
                <a:tc>
                  <a:txBody>
                    <a:bodyPr/>
                    <a:lstStyle/>
                    <a:p>
                      <a:pPr algn="ctr"/>
                      <a:endParaRPr lang="pt-PT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Aluno</a:t>
                      </a:r>
                      <a:endParaRPr lang="pt-PT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Professor</a:t>
                      </a:r>
                      <a:endParaRPr lang="pt-PT" sz="1400" dirty="0"/>
                    </a:p>
                  </a:txBody>
                  <a:tcP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Aluno</a:t>
                      </a:r>
                      <a:endParaRPr lang="pt-PT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Professor</a:t>
                      </a:r>
                      <a:endParaRPr lang="pt-PT" sz="1400" dirty="0"/>
                    </a:p>
                  </a:txBody>
                  <a:tcP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Aluno</a:t>
                      </a:r>
                      <a:endParaRPr lang="pt-PT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400" dirty="0" smtClean="0"/>
                        <a:t>Professor</a:t>
                      </a:r>
                    </a:p>
                  </a:txBody>
                  <a:tcP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</a:tr>
              <a:tr h="336655"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err="1" smtClean="0"/>
                        <a:t>Actual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b="0" dirty="0" smtClean="0"/>
                        <a:t>30</a:t>
                      </a:r>
                      <a:r>
                        <a:rPr lang="pt-PT" sz="1400" b="0" baseline="0" dirty="0" smtClean="0"/>
                        <a:t> segundos</a:t>
                      </a:r>
                      <a:endParaRPr lang="pt-PT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b="0" dirty="0" smtClean="0"/>
                        <a:t>20 segundos</a:t>
                      </a:r>
                      <a:endParaRPr lang="pt-PT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b="0" dirty="0" smtClean="0"/>
                        <a:t>1</a:t>
                      </a:r>
                      <a:endParaRPr lang="pt-PT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400" b="0" dirty="0" smtClean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b="0" dirty="0" smtClean="0"/>
                        <a:t>2</a:t>
                      </a:r>
                      <a:endParaRPr lang="pt-PT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1</a:t>
                      </a:r>
                      <a:endParaRPr lang="pt-PT" sz="1400" dirty="0"/>
                    </a:p>
                  </a:txBody>
                  <a:tcPr/>
                </a:tc>
              </a:tr>
              <a:tr h="336655"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Aceitável</a:t>
                      </a:r>
                      <a:endParaRPr lang="pt-PT" sz="14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40 segundos</a:t>
                      </a:r>
                      <a:endParaRPr lang="pt-PT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1</a:t>
                      </a:r>
                      <a:endParaRPr lang="pt-PT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3</a:t>
                      </a:r>
                      <a:endParaRPr lang="pt-PT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</a:tr>
              <a:tr h="336655"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err="1" smtClean="0"/>
                        <a:t>Objectivo</a:t>
                      </a:r>
                      <a:endParaRPr lang="pt-PT" sz="14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20 segundos</a:t>
                      </a:r>
                      <a:endParaRPr lang="pt-PT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0</a:t>
                      </a:r>
                      <a:endParaRPr lang="pt-PT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1</a:t>
                      </a:r>
                      <a:endParaRPr lang="pt-PT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</a:tr>
              <a:tr h="376039"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Ideal</a:t>
                      </a:r>
                      <a:endParaRPr lang="pt-PT" sz="14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10 segundos</a:t>
                      </a:r>
                      <a:endParaRPr lang="pt-PT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0</a:t>
                      </a:r>
                      <a:endParaRPr lang="pt-PT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1</a:t>
                      </a:r>
                      <a:endParaRPr lang="pt-PT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06956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8853" y="466233"/>
            <a:ext cx="5032935" cy="5948014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5140606" y="1819639"/>
            <a:ext cx="937465" cy="345338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926596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Testes de Usabilidade </a:t>
            </a:r>
            <a:r>
              <a:rPr lang="pt-PT" dirty="0" smtClean="0"/>
              <a:t>		</a:t>
            </a:r>
            <a:r>
              <a:rPr lang="pt-PT" dirty="0" smtClean="0"/>
              <a:t>3/8</a:t>
            </a:r>
            <a:endParaRPr lang="pt-PT" dirty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498473" y="1214717"/>
            <a:ext cx="7556313" cy="8382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PT" sz="2400" dirty="0" smtClean="0">
                <a:solidFill>
                  <a:schemeClr val="bg1">
                    <a:lumMod val="65000"/>
                  </a:schemeClr>
                </a:solidFill>
                <a:latin typeface="+mj-lt"/>
              </a:rPr>
              <a:t>Entrar na conta (login)</a:t>
            </a:r>
            <a:endParaRPr lang="pt-PT" sz="2400" dirty="0">
              <a:solidFill>
                <a:schemeClr val="bg1">
                  <a:lumMod val="65000"/>
                </a:schemeClr>
              </a:solidFill>
              <a:latin typeface="+mj-lt"/>
            </a:endParaRPr>
          </a:p>
        </p:txBody>
      </p:sp>
      <p:sp>
        <p:nvSpPr>
          <p:cNvPr id="10" name="Marcador de Posição de Conteúdo 2"/>
          <p:cNvSpPr>
            <a:spLocks noGrp="1"/>
          </p:cNvSpPr>
          <p:nvPr>
            <p:ph idx="1"/>
          </p:nvPr>
        </p:nvSpPr>
        <p:spPr>
          <a:xfrm>
            <a:off x="498473" y="1905001"/>
            <a:ext cx="8349692" cy="2263588"/>
          </a:xfrm>
        </p:spPr>
        <p:txBody>
          <a:bodyPr>
            <a:noAutofit/>
          </a:bodyPr>
          <a:lstStyle/>
          <a:p>
            <a:pPr lvl="0"/>
            <a:r>
              <a:rPr lang="pt-PT" sz="1400" b="1" dirty="0">
                <a:solidFill>
                  <a:schemeClr val="accent1"/>
                </a:solidFill>
              </a:rPr>
              <a:t>Atributo:</a:t>
            </a:r>
            <a:r>
              <a:rPr lang="pt-PT" sz="1400" dirty="0">
                <a:solidFill>
                  <a:schemeClr val="accent1"/>
                </a:solidFill>
              </a:rPr>
              <a:t> </a:t>
            </a:r>
            <a:r>
              <a:rPr lang="pt-PT" sz="1400" dirty="0"/>
              <a:t>Facilidade em entrar na conta do utilizador (LOGIN)</a:t>
            </a:r>
            <a:endParaRPr lang="en-US" sz="1400" dirty="0"/>
          </a:p>
          <a:p>
            <a:r>
              <a:rPr lang="pt-PT" sz="1400" b="1" dirty="0">
                <a:solidFill>
                  <a:schemeClr val="accent1"/>
                </a:solidFill>
              </a:rPr>
              <a:t>Medida 1:</a:t>
            </a:r>
            <a:r>
              <a:rPr lang="pt-PT" sz="1400" dirty="0">
                <a:solidFill>
                  <a:schemeClr val="accent1"/>
                </a:solidFill>
              </a:rPr>
              <a:t> </a:t>
            </a:r>
            <a:r>
              <a:rPr lang="pt-PT" sz="1400" dirty="0" smtClean="0"/>
              <a:t>Tempo </a:t>
            </a:r>
            <a:r>
              <a:rPr lang="pt-PT" sz="1400" dirty="0"/>
              <a:t>que demora a identificar e selecionar o botão de “Entrar na conta</a:t>
            </a:r>
            <a:r>
              <a:rPr lang="pt-PT" sz="1400" dirty="0" smtClean="0"/>
              <a:t>”</a:t>
            </a:r>
            <a:endParaRPr lang="en-US" sz="1400" dirty="0"/>
          </a:p>
          <a:p>
            <a:pPr lvl="0"/>
            <a:r>
              <a:rPr lang="pt-PT" sz="1400" b="1" dirty="0">
                <a:solidFill>
                  <a:schemeClr val="accent1"/>
                </a:solidFill>
              </a:rPr>
              <a:t>Medida 2: </a:t>
            </a:r>
            <a:r>
              <a:rPr lang="pt-PT" sz="1400" dirty="0"/>
              <a:t>Número de erros cometidos</a:t>
            </a:r>
            <a:endParaRPr lang="pt-PT" sz="1400" dirty="0" smtClean="0"/>
          </a:p>
          <a:p>
            <a:r>
              <a:rPr lang="pt-PT" sz="1400" b="1" dirty="0">
                <a:solidFill>
                  <a:schemeClr val="accent1"/>
                </a:solidFill>
              </a:rPr>
              <a:t>Medida </a:t>
            </a:r>
            <a:r>
              <a:rPr lang="pt-PT" sz="1400" b="1" dirty="0" smtClean="0">
                <a:solidFill>
                  <a:schemeClr val="accent1"/>
                </a:solidFill>
              </a:rPr>
              <a:t>3:</a:t>
            </a:r>
            <a:r>
              <a:rPr lang="pt-PT" sz="1400" dirty="0" smtClean="0">
                <a:solidFill>
                  <a:schemeClr val="accent1"/>
                </a:solidFill>
              </a:rPr>
              <a:t> </a:t>
            </a:r>
            <a:r>
              <a:rPr lang="pt-PT" sz="1400" dirty="0" smtClean="0"/>
              <a:t> </a:t>
            </a:r>
            <a:r>
              <a:rPr lang="pt-PT" sz="1400" dirty="0"/>
              <a:t>Número de cliques necessários </a:t>
            </a:r>
            <a:endParaRPr lang="en-US" sz="1400" dirty="0"/>
          </a:p>
          <a:p>
            <a:pPr lvl="0"/>
            <a:r>
              <a:rPr lang="pt-PT" sz="1400" b="1" dirty="0">
                <a:solidFill>
                  <a:schemeClr val="accent1"/>
                </a:solidFill>
              </a:rPr>
              <a:t>Método da Medição:</a:t>
            </a:r>
            <a:r>
              <a:rPr lang="pt-PT" sz="1400" dirty="0">
                <a:solidFill>
                  <a:schemeClr val="accent1"/>
                </a:solidFill>
              </a:rPr>
              <a:t> </a:t>
            </a:r>
            <a:r>
              <a:rPr lang="pt-PT" sz="1400" dirty="0"/>
              <a:t>Carregar no botão “Entrar na Conta”, para entrar na sua conta e preencher os campos: “Nome de utilizador” e “Palavra Chave”.</a:t>
            </a:r>
            <a:endParaRPr lang="en-US" sz="1400" dirty="0"/>
          </a:p>
          <a:p>
            <a:endParaRPr lang="pt-BR" sz="1400" dirty="0"/>
          </a:p>
        </p:txBody>
      </p:sp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5626339"/>
              </p:ext>
            </p:extLst>
          </p:nvPr>
        </p:nvGraphicFramePr>
        <p:xfrm>
          <a:off x="700176" y="4544152"/>
          <a:ext cx="7354610" cy="208524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101728"/>
                <a:gridCol w="1237129"/>
                <a:gridCol w="1264024"/>
                <a:gridCol w="739588"/>
                <a:gridCol w="995083"/>
                <a:gridCol w="874060"/>
                <a:gridCol w="1142998"/>
              </a:tblGrid>
              <a:tr h="336655">
                <a:tc>
                  <a:txBody>
                    <a:bodyPr/>
                    <a:lstStyle/>
                    <a:p>
                      <a:pPr algn="ctr"/>
                      <a:endParaRPr lang="pt-PT" sz="1400" dirty="0"/>
                    </a:p>
                  </a:txBody>
                  <a:tcP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Tempo (Medida</a:t>
                      </a:r>
                      <a:r>
                        <a:rPr lang="pt-PT" sz="1400" baseline="0" dirty="0" smtClean="0"/>
                        <a:t> 1)</a:t>
                      </a:r>
                      <a:endParaRPr lang="pt-PT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Erros (Medida</a:t>
                      </a:r>
                      <a:r>
                        <a:rPr lang="pt-PT" sz="1400" baseline="0" dirty="0" smtClean="0"/>
                        <a:t> 2)</a:t>
                      </a:r>
                      <a:endParaRPr lang="pt-PT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Cliques (Medida</a:t>
                      </a:r>
                      <a:r>
                        <a:rPr lang="pt-PT" sz="1400" baseline="0" dirty="0" smtClean="0"/>
                        <a:t> 3)</a:t>
                      </a:r>
                      <a:endParaRPr lang="pt-PT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</a:tr>
              <a:tr h="362589">
                <a:tc>
                  <a:txBody>
                    <a:bodyPr/>
                    <a:lstStyle/>
                    <a:p>
                      <a:pPr algn="ctr"/>
                      <a:endParaRPr lang="pt-PT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Aluno</a:t>
                      </a:r>
                      <a:endParaRPr lang="pt-PT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Professor</a:t>
                      </a:r>
                      <a:endParaRPr lang="pt-PT" sz="1400" dirty="0"/>
                    </a:p>
                  </a:txBody>
                  <a:tcP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Aluno</a:t>
                      </a:r>
                      <a:endParaRPr lang="pt-PT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Professor</a:t>
                      </a:r>
                      <a:endParaRPr lang="pt-PT" sz="1400" dirty="0"/>
                    </a:p>
                  </a:txBody>
                  <a:tcP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Aluno</a:t>
                      </a:r>
                      <a:endParaRPr lang="pt-PT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400" dirty="0" smtClean="0"/>
                        <a:t>Professor</a:t>
                      </a:r>
                    </a:p>
                  </a:txBody>
                  <a:tcP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</a:tr>
              <a:tr h="336655"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err="1" smtClean="0"/>
                        <a:t>Actual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b="0" dirty="0" smtClean="0"/>
                        <a:t>10</a:t>
                      </a:r>
                      <a:r>
                        <a:rPr lang="pt-PT" sz="1400" b="0" baseline="0" dirty="0" smtClean="0"/>
                        <a:t> segundos</a:t>
                      </a:r>
                      <a:endParaRPr lang="pt-PT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b="0" dirty="0" smtClean="0"/>
                        <a:t>6 segundos</a:t>
                      </a:r>
                      <a:endParaRPr lang="pt-PT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b="0" dirty="0" smtClean="0"/>
                        <a:t>1</a:t>
                      </a:r>
                      <a:endParaRPr lang="pt-PT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400" b="0" dirty="0" smtClean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b="0" dirty="0" smtClean="0"/>
                        <a:t>2</a:t>
                      </a:r>
                      <a:endParaRPr lang="pt-PT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2</a:t>
                      </a:r>
                      <a:endParaRPr lang="pt-PT" sz="1400" dirty="0"/>
                    </a:p>
                  </a:txBody>
                  <a:tcPr/>
                </a:tc>
              </a:tr>
              <a:tr h="336655"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Aceitável</a:t>
                      </a:r>
                      <a:endParaRPr lang="pt-PT" sz="14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30 segundos</a:t>
                      </a:r>
                      <a:endParaRPr lang="pt-PT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3</a:t>
                      </a:r>
                      <a:endParaRPr lang="pt-PT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2</a:t>
                      </a:r>
                      <a:endParaRPr lang="pt-PT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</a:tr>
              <a:tr h="336655"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err="1" smtClean="0"/>
                        <a:t>Objectivo</a:t>
                      </a:r>
                      <a:endParaRPr lang="pt-PT" sz="14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15 segundos</a:t>
                      </a:r>
                      <a:endParaRPr lang="pt-PT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0</a:t>
                      </a:r>
                      <a:endParaRPr lang="pt-PT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2</a:t>
                      </a:r>
                      <a:endParaRPr lang="pt-PT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</a:tr>
              <a:tr h="376039"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Ideal</a:t>
                      </a:r>
                      <a:endParaRPr lang="pt-PT" sz="14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5 segundos</a:t>
                      </a:r>
                      <a:endParaRPr lang="pt-PT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0</a:t>
                      </a:r>
                      <a:endParaRPr lang="pt-PT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2</a:t>
                      </a:r>
                      <a:endParaRPr lang="pt-PT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39260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Advantage">
  <a:themeElements>
    <a:clrScheme name="Advantage">
      <a:dk1>
        <a:sysClr val="windowText" lastClr="000000"/>
      </a:dk1>
      <a:lt1>
        <a:sysClr val="window" lastClr="FFFFFF"/>
      </a:lt1>
      <a:dk2>
        <a:srgbClr val="2B142D"/>
      </a:dk2>
      <a:lt2>
        <a:srgbClr val="C3AFCC"/>
      </a:lt2>
      <a:accent1>
        <a:srgbClr val="663366"/>
      </a:accent1>
      <a:accent2>
        <a:srgbClr val="330F42"/>
      </a:accent2>
      <a:accent3>
        <a:srgbClr val="666699"/>
      </a:accent3>
      <a:accent4>
        <a:srgbClr val="999966"/>
      </a:accent4>
      <a:accent5>
        <a:srgbClr val="F7901E"/>
      </a:accent5>
      <a:accent6>
        <a:srgbClr val="A3A101"/>
      </a:accent6>
      <a:hlink>
        <a:srgbClr val="BC5FBC"/>
      </a:hlink>
      <a:folHlink>
        <a:srgbClr val="9775A7"/>
      </a:folHlink>
    </a:clrScheme>
    <a:fontScheme name="Advantage">
      <a:majorFont>
        <a:latin typeface="Rockwell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Rockwell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Advantage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6000000" scaled="1"/>
        </a:gradFill>
        <a:gradFill rotWithShape="1">
          <a:gsLst>
            <a:gs pos="0">
              <a:schemeClr val="phClr"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FFFFFF">
                <a:alpha val="75000"/>
              </a:srgbClr>
            </a:innerShdw>
            <a:outerShdw blurRad="63500" dist="25400" dir="5400000" rotWithShape="0">
              <a:srgbClr val="808080">
                <a:alpha val="75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twoPt" dir="tl">
              <a:rot lat="0" lon="0" rev="4500000"/>
            </a:lightRig>
          </a:scene3d>
          <a:sp3d>
            <a:bevelT w="635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1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Advantage.thmx</Template>
  <TotalTime>2126</TotalTime>
  <Words>1181</Words>
  <Application>Microsoft Macintosh PowerPoint</Application>
  <PresentationFormat>Apresentação no Ecrã (4:3)</PresentationFormat>
  <Paragraphs>301</Paragraphs>
  <Slides>21</Slides>
  <Notes>1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21</vt:i4>
      </vt:variant>
    </vt:vector>
  </HeadingPairs>
  <TitlesOfParts>
    <vt:vector size="25" baseType="lpstr">
      <vt:lpstr>Calibri</vt:lpstr>
      <vt:lpstr>Rockwell</vt:lpstr>
      <vt:lpstr>Wingdings</vt:lpstr>
      <vt:lpstr>Advantage</vt:lpstr>
      <vt:lpstr>Laboratório 8</vt:lpstr>
      <vt:lpstr>Tarefas mais importantes e representativas da nossa plataforma</vt:lpstr>
      <vt:lpstr>Tarefas</vt:lpstr>
      <vt:lpstr>Especificação dos testes de usabilidade para cada tarefa</vt:lpstr>
      <vt:lpstr>Testes de Usabilidade  1/8</vt:lpstr>
      <vt:lpstr>Apresentação do PowerPoint</vt:lpstr>
      <vt:lpstr>Testes de Usabilidade   2/8</vt:lpstr>
      <vt:lpstr>Apresentação do PowerPoint</vt:lpstr>
      <vt:lpstr>Testes de Usabilidade   3/8</vt:lpstr>
      <vt:lpstr>Apresentação do PowerPoint</vt:lpstr>
      <vt:lpstr>Testes de Usabilidade   4/8</vt:lpstr>
      <vt:lpstr>Apresentação do PowerPoint</vt:lpstr>
      <vt:lpstr>Testes de Usabilidade   5/8</vt:lpstr>
      <vt:lpstr>Apresentação do PowerPoint</vt:lpstr>
      <vt:lpstr>Testes de Usabilidade   6/8</vt:lpstr>
      <vt:lpstr>Apresentação do PowerPoint</vt:lpstr>
      <vt:lpstr>Testes de Usabilidade   7/8</vt:lpstr>
      <vt:lpstr>Apresentação do PowerPoint</vt:lpstr>
      <vt:lpstr>Testes de Usabilidade   8/8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Laboratório 1</dc:title>
  <dc:creator>Inês</dc:creator>
  <cp:lastModifiedBy>Inês Filipa Coelho dos Santos</cp:lastModifiedBy>
  <cp:revision>196</cp:revision>
  <dcterms:created xsi:type="dcterms:W3CDTF">2015-09-22T22:39:51Z</dcterms:created>
  <dcterms:modified xsi:type="dcterms:W3CDTF">2015-11-20T01:37:23Z</dcterms:modified>
</cp:coreProperties>
</file>